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57" r:id="rId5"/>
    <p:sldId id="274" r:id="rId6"/>
    <p:sldId id="275" r:id="rId7"/>
    <p:sldId id="258" r:id="rId8"/>
    <p:sldId id="260" r:id="rId9"/>
    <p:sldId id="276" r:id="rId10"/>
    <p:sldId id="263" r:id="rId11"/>
    <p:sldId id="278" r:id="rId12"/>
    <p:sldId id="281" r:id="rId13"/>
    <p:sldId id="280" r:id="rId14"/>
    <p:sldId id="264" r:id="rId15"/>
    <p:sldId id="282" r:id="rId16"/>
    <p:sldId id="279" r:id="rId17"/>
    <p:sldId id="268" r:id="rId18"/>
    <p:sldId id="284" r:id="rId19"/>
    <p:sldId id="285" r:id="rId20"/>
    <p:sldId id="267" r:id="rId21"/>
    <p:sldId id="286" r:id="rId22"/>
    <p:sldId id="288" r:id="rId23"/>
    <p:sldId id="287" r:id="rId24"/>
    <p:sldId id="289" r:id="rId25"/>
    <p:sldId id="290" r:id="rId26"/>
    <p:sldId id="291" r:id="rId27"/>
    <p:sldId id="292" r:id="rId28"/>
    <p:sldId id="309" r:id="rId29"/>
    <p:sldId id="293" r:id="rId30"/>
    <p:sldId id="310" r:id="rId31"/>
    <p:sldId id="294" r:id="rId32"/>
    <p:sldId id="295" r:id="rId33"/>
    <p:sldId id="308" r:id="rId34"/>
    <p:sldId id="296" r:id="rId35"/>
    <p:sldId id="297" r:id="rId36"/>
    <p:sldId id="311" r:id="rId37"/>
    <p:sldId id="298" r:id="rId38"/>
    <p:sldId id="299" r:id="rId39"/>
    <p:sldId id="317" r:id="rId40"/>
    <p:sldId id="300" r:id="rId41"/>
    <p:sldId id="314" r:id="rId42"/>
    <p:sldId id="312" r:id="rId43"/>
    <p:sldId id="301" r:id="rId44"/>
    <p:sldId id="315" r:id="rId45"/>
    <p:sldId id="302" r:id="rId46"/>
    <p:sldId id="316" r:id="rId47"/>
    <p:sldId id="303" r:id="rId48"/>
    <p:sldId id="321" r:id="rId49"/>
    <p:sldId id="318" r:id="rId50"/>
    <p:sldId id="304" r:id="rId51"/>
    <p:sldId id="322" r:id="rId52"/>
    <p:sldId id="306" r:id="rId53"/>
    <p:sldId id="305" r:id="rId54"/>
    <p:sldId id="307" r:id="rId55"/>
    <p:sldId id="319" r:id="rId56"/>
    <p:sldId id="320"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55" r:id="rId71"/>
    <p:sldId id="354" r:id="rId72"/>
    <p:sldId id="345" r:id="rId73"/>
    <p:sldId id="356" r:id="rId74"/>
    <p:sldId id="346" r:id="rId75"/>
    <p:sldId id="357" r:id="rId76"/>
    <p:sldId id="347" r:id="rId77"/>
    <p:sldId id="348" r:id="rId78"/>
    <p:sldId id="349" r:id="rId79"/>
    <p:sldId id="360" r:id="rId80"/>
    <p:sldId id="350" r:id="rId81"/>
    <p:sldId id="358" r:id="rId82"/>
    <p:sldId id="351" r:id="rId83"/>
    <p:sldId id="359" r:id="rId84"/>
    <p:sldId id="352" r:id="rId85"/>
    <p:sldId id="353" r:id="rId86"/>
    <p:sldId id="323" r:id="rId87"/>
    <p:sldId id="331" r:id="rId88"/>
    <p:sldId id="324" r:id="rId89"/>
    <p:sldId id="330" r:id="rId90"/>
    <p:sldId id="325" r:id="rId91"/>
    <p:sldId id="328" r:id="rId92"/>
    <p:sldId id="326" r:id="rId93"/>
    <p:sldId id="327" r:id="rId94"/>
    <p:sldId id="329"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D910E74-67A7-437D-8286-37AFF578F0CF}" type="datetimeFigureOut">
              <a:rPr lang="en-US" smtClean="0"/>
              <a:pPr/>
              <a:t>5/20/2020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FDA168-2A6F-4023-894B-5BBBAF7177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FDA168-2A6F-4023-894B-5BBBAF7177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FDA168-2A6F-4023-894B-5BBBAF7177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FDA168-2A6F-4023-894B-5BBBAF7177B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FDA168-2A6F-4023-894B-5BBBAF7177B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FDA168-2A6F-4023-894B-5BBBAF7177B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FDA168-2A6F-4023-894B-5BBBAF7177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FDA168-2A6F-4023-894B-5BBBAF7177B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910E74-67A7-437D-8286-37AFF578F0CF}" type="datetimeFigureOut">
              <a:rPr lang="en-US" smtClean="0"/>
              <a:pPr/>
              <a:t>5/20/2020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6FDA168-2A6F-4023-894B-5BBBAF7177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D910E74-67A7-437D-8286-37AFF578F0CF}"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FDA168-2A6F-4023-894B-5BBBAF7177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D910E74-67A7-437D-8286-37AFF578F0CF}" type="datetimeFigureOut">
              <a:rPr lang="en-US" smtClean="0"/>
              <a:pPr/>
              <a:t>5/20/2020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FDA168-2A6F-4023-894B-5BBBAF7177B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910E74-67A7-437D-8286-37AFF578F0CF}" type="datetimeFigureOut">
              <a:rPr lang="en-US" smtClean="0"/>
              <a:pPr/>
              <a:t>5/20/2020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FDA168-2A6F-4023-894B-5BBBAF7177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610600" cy="2514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Introduction to </a:t>
            </a:r>
            <a:r>
              <a:rPr lang="en-US"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Nutraceuticals</a:t>
            </a: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and</a:t>
            </a: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Cosmeceuticals</a:t>
            </a: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3581401"/>
            <a:ext cx="7848600" cy="1229910"/>
          </a:xfrm>
        </p:spPr>
        <p:txBody>
          <a:bodyPr>
            <a:normAutofit fontScale="25000" lnSpcReduction="20000"/>
          </a:bodyPr>
          <a:lstStyle/>
          <a:p>
            <a:r>
              <a:rPr lang="en-US" dirty="0" smtClean="0"/>
              <a:t>  </a:t>
            </a:r>
          </a:p>
          <a:p>
            <a:r>
              <a:rPr lang="en-US" sz="7200" dirty="0"/>
              <a:t> </a:t>
            </a:r>
            <a:r>
              <a:rPr lang="en-US" sz="7200" b="1" dirty="0" smtClean="0">
                <a:latin typeface="Times New Roman" pitchFamily="18" charset="0"/>
                <a:cs typeface="Times New Roman" pitchFamily="18" charset="0"/>
              </a:rPr>
              <a:t>Dr. </a:t>
            </a:r>
            <a:r>
              <a:rPr lang="en-US" sz="7200" b="1" dirty="0" err="1" smtClean="0">
                <a:latin typeface="Times New Roman" pitchFamily="18" charset="0"/>
                <a:cs typeface="Times New Roman" pitchFamily="18" charset="0"/>
              </a:rPr>
              <a:t>Marriam</a:t>
            </a:r>
            <a:r>
              <a:rPr lang="en-US" sz="7200" b="1" dirty="0" smtClean="0">
                <a:latin typeface="Times New Roman" pitchFamily="18" charset="0"/>
                <a:cs typeface="Times New Roman" pitchFamily="18" charset="0"/>
              </a:rPr>
              <a:t> </a:t>
            </a:r>
            <a:r>
              <a:rPr lang="en-US" sz="7200" b="1" dirty="0" err="1" smtClean="0">
                <a:latin typeface="Times New Roman" pitchFamily="18" charset="0"/>
                <a:cs typeface="Times New Roman" pitchFamily="18" charset="0"/>
              </a:rPr>
              <a:t>Zaka</a:t>
            </a:r>
            <a:endParaRPr lang="en-US" sz="7200" b="1" dirty="0" smtClean="0">
              <a:latin typeface="Times New Roman" pitchFamily="18" charset="0"/>
              <a:cs typeface="Times New Roman" pitchFamily="18" charset="0"/>
            </a:endParaRPr>
          </a:p>
          <a:p>
            <a:r>
              <a:rPr lang="en-US" sz="7200" b="1" dirty="0" smtClean="0">
                <a:latin typeface="Times New Roman" pitchFamily="18" charset="0"/>
                <a:cs typeface="Times New Roman" pitchFamily="18" charset="0"/>
              </a:rPr>
              <a:t>Lecturer</a:t>
            </a:r>
          </a:p>
          <a:p>
            <a:r>
              <a:rPr lang="en-US" sz="7200" b="1" dirty="0" smtClean="0">
                <a:latin typeface="Times New Roman" pitchFamily="18" charset="0"/>
                <a:cs typeface="Times New Roman" pitchFamily="18" charset="0"/>
              </a:rPr>
              <a:t>Institute of Pharmacy,</a:t>
            </a:r>
          </a:p>
          <a:p>
            <a:r>
              <a:rPr lang="en-US" sz="7200" b="1" dirty="0" smtClean="0">
                <a:latin typeface="Times New Roman" pitchFamily="18" charset="0"/>
                <a:cs typeface="Times New Roman" pitchFamily="18" charset="0"/>
              </a:rPr>
              <a:t>Faculty of Pharmaceutical and Allied Health Sciences, LCWU, Lahore.</a:t>
            </a:r>
            <a:endParaRPr lang="en-US" sz="7200" dirty="0" smtClean="0"/>
          </a:p>
        </p:txBody>
      </p:sp>
    </p:spTree>
    <p:extLst>
      <p:ext uri="{BB962C8B-B14F-4D97-AF65-F5344CB8AC3E}">
        <p14:creationId xmlns:p14="http://schemas.microsoft.com/office/powerpoint/2010/main" xmlns="" val="1788635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term </a:t>
            </a:r>
            <a:r>
              <a:rPr lang="en-US" b="1" dirty="0" err="1" smtClean="0">
                <a:latin typeface="Times New Roman" pitchFamily="18" charset="0"/>
                <a:cs typeface="Times New Roman" pitchFamily="18" charset="0"/>
              </a:rPr>
              <a:t>Nutraceutical</a:t>
            </a:r>
            <a:r>
              <a:rPr lang="en-US" dirty="0" smtClean="0">
                <a:latin typeface="Times New Roman" pitchFamily="18" charset="0"/>
                <a:cs typeface="Times New Roman" pitchFamily="18" charset="0"/>
              </a:rPr>
              <a:t> was coined by combining the   terms </a:t>
            </a:r>
            <a:r>
              <a:rPr lang="en-US" b="1" dirty="0" smtClean="0">
                <a:solidFill>
                  <a:srgbClr val="FF0000"/>
                </a:solidFill>
                <a:latin typeface="Times New Roman" pitchFamily="18" charset="0"/>
                <a:cs typeface="Times New Roman" pitchFamily="18" charset="0"/>
              </a:rPr>
              <a:t>Nutrition</a:t>
            </a:r>
            <a:r>
              <a:rPr lang="en-US" dirty="0" smtClean="0">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Pharmaceutical </a:t>
            </a:r>
            <a:r>
              <a:rPr lang="en-US" dirty="0" smtClean="0">
                <a:latin typeface="Times New Roman" pitchFamily="18" charset="0"/>
                <a:cs typeface="Times New Roman" pitchFamily="18" charset="0"/>
              </a:rPr>
              <a:t> in 1989 by</a:t>
            </a:r>
          </a:p>
          <a:p>
            <a:pPr marL="109728" indent="0">
              <a:buNone/>
            </a:pPr>
            <a:r>
              <a:rPr lang="en-US" dirty="0" smtClean="0">
                <a:latin typeface="Times New Roman" pitchFamily="18" charset="0"/>
                <a:cs typeface="Times New Roman" pitchFamily="18" charset="0"/>
              </a:rPr>
              <a:t>   Dr. </a:t>
            </a:r>
            <a:r>
              <a:rPr lang="en-US" dirty="0" err="1" smtClean="0">
                <a:latin typeface="Times New Roman" pitchFamily="18" charset="0"/>
                <a:cs typeface="Times New Roman" pitchFamily="18" charset="0"/>
              </a:rPr>
              <a:t>stephen</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felice</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marL="109728" indent="0" algn="ctr">
              <a:buNone/>
            </a:pPr>
            <a:endParaRPr lang="en-US" dirty="0" smtClean="0">
              <a:solidFill>
                <a:schemeClr val="bg2">
                  <a:lumMod val="10000"/>
                </a:schemeClr>
              </a:solidFill>
              <a:latin typeface="Times New Roman" pitchFamily="18" charset="0"/>
              <a:cs typeface="Times New Roman" pitchFamily="18" charset="0"/>
            </a:endParaRPr>
          </a:p>
          <a:p>
            <a:pPr marL="109728" indent="0" algn="ctr">
              <a:buNone/>
            </a:pPr>
            <a:r>
              <a:rPr lang="en-US" b="1" dirty="0" smtClean="0">
                <a:solidFill>
                  <a:schemeClr val="bg2">
                    <a:lumMod val="10000"/>
                  </a:schemeClr>
                </a:solidFill>
                <a:latin typeface="Times New Roman" pitchFamily="18" charset="0"/>
                <a:cs typeface="Times New Roman" pitchFamily="18" charset="0"/>
              </a:rPr>
              <a:t>“</a:t>
            </a:r>
            <a:r>
              <a:rPr lang="en-US" b="1" dirty="0" err="1" smtClean="0">
                <a:solidFill>
                  <a:schemeClr val="bg2">
                    <a:lumMod val="10000"/>
                  </a:schemeClr>
                </a:solidFill>
                <a:latin typeface="Times New Roman" pitchFamily="18" charset="0"/>
                <a:cs typeface="Times New Roman" pitchFamily="18" charset="0"/>
              </a:rPr>
              <a:t>Nutraceuticals</a:t>
            </a:r>
            <a:r>
              <a:rPr lang="en-US" b="1" dirty="0" smtClean="0">
                <a:solidFill>
                  <a:schemeClr val="bg2">
                    <a:lumMod val="10000"/>
                  </a:schemeClr>
                </a:solidFill>
                <a:latin typeface="Times New Roman" pitchFamily="18" charset="0"/>
                <a:cs typeface="Times New Roman" pitchFamily="18" charset="0"/>
              </a:rPr>
              <a:t> </a:t>
            </a:r>
            <a:r>
              <a:rPr lang="en-US" b="1" dirty="0">
                <a:solidFill>
                  <a:schemeClr val="bg2">
                    <a:lumMod val="10000"/>
                  </a:schemeClr>
                </a:solidFill>
                <a:latin typeface="Times New Roman" pitchFamily="18" charset="0"/>
                <a:cs typeface="Times New Roman" pitchFamily="18" charset="0"/>
              </a:rPr>
              <a:t>as any substance that may be </a:t>
            </a:r>
            <a:r>
              <a:rPr lang="en-US" b="1" dirty="0" smtClean="0">
                <a:solidFill>
                  <a:schemeClr val="bg2">
                    <a:lumMod val="10000"/>
                  </a:schemeClr>
                </a:solidFill>
                <a:latin typeface="Times New Roman" pitchFamily="18" charset="0"/>
                <a:cs typeface="Times New Roman" pitchFamily="18" charset="0"/>
              </a:rPr>
              <a:t>considered as food </a:t>
            </a:r>
            <a:r>
              <a:rPr lang="en-US" b="1" dirty="0">
                <a:solidFill>
                  <a:schemeClr val="bg2">
                    <a:lumMod val="10000"/>
                  </a:schemeClr>
                </a:solidFill>
                <a:latin typeface="Times New Roman" pitchFamily="18" charset="0"/>
                <a:cs typeface="Times New Roman" pitchFamily="18" charset="0"/>
              </a:rPr>
              <a:t>or part of food which in </a:t>
            </a:r>
            <a:endParaRPr lang="en-US" b="1" dirty="0" smtClean="0">
              <a:solidFill>
                <a:schemeClr val="bg2">
                  <a:lumMod val="10000"/>
                </a:schemeClr>
              </a:solidFill>
              <a:latin typeface="Times New Roman" pitchFamily="18" charset="0"/>
              <a:cs typeface="Times New Roman" pitchFamily="18" charset="0"/>
            </a:endParaRPr>
          </a:p>
          <a:p>
            <a:pPr marL="109728" indent="0" algn="ctr">
              <a:buNone/>
            </a:pPr>
            <a:r>
              <a:rPr lang="en-US" b="1" dirty="0" smtClean="0">
                <a:solidFill>
                  <a:schemeClr val="bg2">
                    <a:lumMod val="10000"/>
                  </a:schemeClr>
                </a:solidFill>
                <a:latin typeface="Times New Roman" pitchFamily="18" charset="0"/>
                <a:cs typeface="Times New Roman" pitchFamily="18" charset="0"/>
              </a:rPr>
              <a:t>     addition </a:t>
            </a:r>
            <a:r>
              <a:rPr lang="en-US" b="1" dirty="0">
                <a:solidFill>
                  <a:schemeClr val="bg2">
                    <a:lumMod val="10000"/>
                  </a:schemeClr>
                </a:solidFill>
                <a:latin typeface="Times New Roman" pitchFamily="18" charset="0"/>
                <a:cs typeface="Times New Roman" pitchFamily="18" charset="0"/>
              </a:rPr>
              <a:t>to its </a:t>
            </a:r>
            <a:r>
              <a:rPr lang="en-US" b="1" dirty="0" smtClean="0">
                <a:solidFill>
                  <a:schemeClr val="bg2">
                    <a:lumMod val="10000"/>
                  </a:schemeClr>
                </a:solidFill>
                <a:latin typeface="Times New Roman" pitchFamily="18" charset="0"/>
                <a:cs typeface="Times New Roman" pitchFamily="18" charset="0"/>
              </a:rPr>
              <a:t>normal nutritive value </a:t>
            </a:r>
            <a:r>
              <a:rPr lang="en-US" b="1" dirty="0">
                <a:solidFill>
                  <a:schemeClr val="bg2">
                    <a:lumMod val="10000"/>
                  </a:schemeClr>
                </a:solidFill>
                <a:latin typeface="Times New Roman" pitchFamily="18" charset="0"/>
                <a:cs typeface="Times New Roman" pitchFamily="18" charset="0"/>
              </a:rPr>
              <a:t>provides </a:t>
            </a:r>
            <a:endParaRPr lang="en-US" b="1" dirty="0" smtClean="0">
              <a:solidFill>
                <a:schemeClr val="bg2">
                  <a:lumMod val="10000"/>
                </a:schemeClr>
              </a:solidFill>
              <a:latin typeface="Times New Roman" pitchFamily="18" charset="0"/>
              <a:cs typeface="Times New Roman" pitchFamily="18" charset="0"/>
            </a:endParaRPr>
          </a:p>
          <a:p>
            <a:pPr marL="109728" indent="0" algn="ctr">
              <a:buNone/>
            </a:pPr>
            <a:r>
              <a:rPr lang="en-US" b="1" dirty="0" smtClean="0">
                <a:solidFill>
                  <a:schemeClr val="bg2">
                    <a:lumMod val="10000"/>
                  </a:schemeClr>
                </a:solidFill>
                <a:latin typeface="Times New Roman" pitchFamily="18" charset="0"/>
                <a:cs typeface="Times New Roman" pitchFamily="18" charset="0"/>
              </a:rPr>
              <a:t>         health </a:t>
            </a:r>
            <a:r>
              <a:rPr lang="en-US" b="1" dirty="0">
                <a:solidFill>
                  <a:schemeClr val="bg2">
                    <a:lumMod val="10000"/>
                  </a:schemeClr>
                </a:solidFill>
                <a:latin typeface="Times New Roman" pitchFamily="18" charset="0"/>
                <a:cs typeface="Times New Roman" pitchFamily="18" charset="0"/>
              </a:rPr>
              <a:t>benefits including </a:t>
            </a:r>
            <a:r>
              <a:rPr lang="en-US" b="1" dirty="0" smtClean="0">
                <a:solidFill>
                  <a:schemeClr val="bg2">
                    <a:lumMod val="10000"/>
                  </a:schemeClr>
                </a:solidFill>
                <a:latin typeface="Times New Roman" pitchFamily="18" charset="0"/>
                <a:cs typeface="Times New Roman" pitchFamily="18" charset="0"/>
              </a:rPr>
              <a:t>prevention of disease.” </a:t>
            </a:r>
          </a:p>
          <a:p>
            <a:pPr algn="ctr"/>
            <a:endParaRPr lang="en-US" dirty="0"/>
          </a:p>
        </p:txBody>
      </p:sp>
    </p:spTree>
    <p:extLst>
      <p:ext uri="{BB962C8B-B14F-4D97-AF65-F5344CB8AC3E}">
        <p14:creationId xmlns:p14="http://schemas.microsoft.com/office/powerpoint/2010/main" xmlns="" val="3375293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marL="109728" indent="0" algn="just">
              <a:buNone/>
            </a:pPr>
            <a:r>
              <a:rPr lang="en-US" sz="2800"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American Association of Nutritional Chemists </a:t>
            </a:r>
            <a:r>
              <a:rPr lang="en-US" sz="2800" dirty="0">
                <a:latin typeface="Times New Roman" pitchFamily="18" charset="0"/>
                <a:cs typeface="Times New Roman" pitchFamily="18" charset="0"/>
              </a:rPr>
              <a:t>mentions </a:t>
            </a:r>
            <a:r>
              <a:rPr lang="en-US" sz="2800" dirty="0" err="1">
                <a:latin typeface="Times New Roman" pitchFamily="18" charset="0"/>
                <a:cs typeface="Times New Roman" pitchFamily="18" charset="0"/>
              </a:rPr>
              <a:t>nutraceuticals</a:t>
            </a:r>
            <a:r>
              <a:rPr lang="en-US" sz="2800" dirty="0">
                <a:latin typeface="Times New Roman" pitchFamily="18" charset="0"/>
                <a:cs typeface="Times New Roman" pitchFamily="18" charset="0"/>
              </a:rPr>
              <a:t> as the products that has been </a:t>
            </a:r>
            <a:r>
              <a:rPr lang="en-US" sz="2800" dirty="0" smtClean="0">
                <a:latin typeface="Times New Roman" pitchFamily="18" charset="0"/>
                <a:cs typeface="Times New Roman" pitchFamily="18" charset="0"/>
              </a:rPr>
              <a:t>isolated or </a:t>
            </a:r>
            <a:r>
              <a:rPr lang="en-US" sz="2800" dirty="0">
                <a:latin typeface="Times New Roman" pitchFamily="18" charset="0"/>
                <a:cs typeface="Times New Roman" pitchFamily="18" charset="0"/>
              </a:rPr>
              <a:t>purified from food and generally sold in </a:t>
            </a:r>
            <a:r>
              <a:rPr lang="en-US" sz="2800" dirty="0" smtClean="0">
                <a:latin typeface="Times New Roman" pitchFamily="18" charset="0"/>
                <a:cs typeface="Times New Roman" pitchFamily="18" charset="0"/>
              </a:rPr>
              <a:t>medicinal forms </a:t>
            </a:r>
            <a:r>
              <a:rPr lang="en-US" sz="2800" dirty="0">
                <a:latin typeface="Times New Roman" pitchFamily="18" charset="0"/>
                <a:cs typeface="Times New Roman" pitchFamily="18" charset="0"/>
              </a:rPr>
              <a:t>not usually associated with food. </a:t>
            </a:r>
            <a:endParaRPr lang="en-US" sz="2800" dirty="0" smtClean="0">
              <a:latin typeface="Times New Roman" pitchFamily="18" charset="0"/>
              <a:cs typeface="Times New Roman" pitchFamily="18" charset="0"/>
            </a:endParaRPr>
          </a:p>
          <a:p>
            <a:pPr marL="109728" indent="0" algn="just">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5234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latin typeface="Times New Roman" pitchFamily="18" charset="0"/>
                <a:cs typeface="Times New Roman" pitchFamily="18" charset="0"/>
              </a:rPr>
              <a:t>When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are referred to as functional foods, most of the researchers of concerned field agree that they are foods marketed as having specific health effects. </a:t>
            </a:r>
          </a:p>
          <a:p>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Functional foods are ordinary foods that have components or ingredients incorporated in them to give them a specific medical or physiological benefit other than a purely nutritional effect.</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Functional foods/</a:t>
            </a:r>
            <a:r>
              <a:rPr lang="en-US" sz="44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Nutraceuticals</a:t>
            </a:r>
            <a:endPar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4369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311" t="7667" r="7384" b="7667"/>
          <a:stretch/>
        </p:blipFill>
        <p:spPr bwMode="auto">
          <a:xfrm>
            <a:off x="0" y="304800"/>
            <a:ext cx="9144000" cy="5474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192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endParaRPr lang="en-US" dirty="0" smtClean="0">
              <a:latin typeface="Times New Roman" pitchFamily="18" charset="0"/>
              <a:cs typeface="Times New Roman" pitchFamily="18" charset="0"/>
            </a:endParaRPr>
          </a:p>
          <a:p>
            <a:pPr>
              <a:buFont typeface="Wingdings" pitchFamily="2" charset="2"/>
              <a:buChar char="Ø"/>
            </a:pPr>
            <a:r>
              <a:rPr lang="en-US" sz="2800" dirty="0" err="1" smtClean="0">
                <a:latin typeface="Times New Roman" pitchFamily="18" charset="0"/>
                <a:cs typeface="Times New Roman" pitchFamily="18" charset="0"/>
              </a:rPr>
              <a:t>Nutraceuticals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 functional </a:t>
            </a:r>
            <a:r>
              <a:rPr lang="en-US" sz="2800" dirty="0" smtClean="0">
                <a:latin typeface="Times New Roman" pitchFamily="18" charset="0"/>
                <a:cs typeface="Times New Roman" pitchFamily="18" charset="0"/>
              </a:rPr>
              <a:t>foods have </a:t>
            </a:r>
            <a:r>
              <a:rPr lang="en-US" sz="2800" dirty="0">
                <a:latin typeface="Times New Roman" pitchFamily="18" charset="0"/>
                <a:cs typeface="Times New Roman" pitchFamily="18" charset="0"/>
              </a:rPr>
              <a:t>been found to be associated with the prevention </a:t>
            </a:r>
            <a:r>
              <a:rPr lang="en-US" sz="2800" dirty="0" smtClean="0">
                <a:latin typeface="Times New Roman" pitchFamily="18" charset="0"/>
                <a:cs typeface="Times New Roman" pitchFamily="18" charset="0"/>
              </a:rPr>
              <a:t>and/ or </a:t>
            </a:r>
            <a:r>
              <a:rPr lang="en-US" sz="2800" dirty="0">
                <a:latin typeface="Times New Roman" pitchFamily="18" charset="0"/>
                <a:cs typeface="Times New Roman" pitchFamily="18" charset="0"/>
              </a:rPr>
              <a:t>treatment of many chronic diseases and ailments, </a:t>
            </a:r>
            <a:r>
              <a:rPr lang="en-US" sz="2800" dirty="0" smtClean="0">
                <a:latin typeface="Times New Roman" pitchFamily="18" charset="0"/>
                <a:cs typeface="Times New Roman" pitchFamily="18" charset="0"/>
              </a:rPr>
              <a:t>such as </a:t>
            </a:r>
          </a:p>
          <a:p>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ancer</a:t>
            </a:r>
          </a:p>
          <a:p>
            <a:r>
              <a:rPr lang="en-US" sz="2800" dirty="0">
                <a:latin typeface="Times New Roman" pitchFamily="18" charset="0"/>
                <a:cs typeface="Times New Roman" pitchFamily="18" charset="0"/>
              </a:rPr>
              <a:t>D</a:t>
            </a:r>
            <a:r>
              <a:rPr lang="en-US" sz="2800" dirty="0" smtClean="0">
                <a:latin typeface="Times New Roman" pitchFamily="18" charset="0"/>
                <a:cs typeface="Times New Roman" pitchFamily="18" charset="0"/>
              </a:rPr>
              <a:t>iabetes</a:t>
            </a:r>
          </a:p>
          <a:p>
            <a:r>
              <a:rPr lang="en-US" sz="2800" dirty="0">
                <a:latin typeface="Times New Roman" pitchFamily="18" charset="0"/>
                <a:cs typeface="Times New Roman" pitchFamily="18" charset="0"/>
              </a:rPr>
              <a:t>H</a:t>
            </a:r>
            <a:r>
              <a:rPr lang="en-US" sz="2800" dirty="0" smtClean="0">
                <a:latin typeface="Times New Roman" pitchFamily="18" charset="0"/>
                <a:cs typeface="Times New Roman" pitchFamily="18" charset="0"/>
              </a:rPr>
              <a:t>eart diseases</a:t>
            </a:r>
          </a:p>
          <a:p>
            <a:r>
              <a:rPr lang="en-US" sz="2800" dirty="0" smtClean="0">
                <a:latin typeface="Times New Roman" pitchFamily="18" charset="0"/>
                <a:cs typeface="Times New Roman" pitchFamily="18" charset="0"/>
              </a:rPr>
              <a:t>Hypertension</a:t>
            </a:r>
          </a:p>
          <a:p>
            <a:r>
              <a:rPr lang="en-US" sz="2800" dirty="0">
                <a:latin typeface="Times New Roman" pitchFamily="18" charset="0"/>
                <a:cs typeface="Times New Roman" pitchFamily="18" charset="0"/>
              </a:rPr>
              <a:t>A</a:t>
            </a:r>
            <a:r>
              <a:rPr lang="en-US" sz="2800" dirty="0" smtClean="0">
                <a:latin typeface="Times New Roman" pitchFamily="18" charset="0"/>
                <a:cs typeface="Times New Roman" pitchFamily="18" charset="0"/>
              </a:rPr>
              <a:t>rthritis</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Osteoporosis</a:t>
            </a:r>
            <a:r>
              <a:rPr lang="en-US" sz="2800" dirty="0">
                <a:latin typeface="Times New Roman" pitchFamily="18" charset="0"/>
                <a:cs typeface="Times New Roman" pitchFamily="18" charset="0"/>
              </a:rPr>
              <a:t>, etc.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44814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610600" cy="5135563"/>
          </a:xfrm>
        </p:spPr>
        <p:txBody>
          <a:bodyPr>
            <a:normAutofit/>
          </a:bodyPr>
          <a:lstStyle/>
          <a:p>
            <a:pPr algn="just"/>
            <a:r>
              <a:rPr lang="en-US" dirty="0">
                <a:latin typeface="Times New Roman" pitchFamily="18" charset="0"/>
                <a:cs typeface="Times New Roman" pitchFamily="18" charset="0"/>
              </a:rPr>
              <a:t>Statistical data indicates that </a:t>
            </a:r>
            <a:r>
              <a:rPr lang="en-US" b="1" dirty="0">
                <a:solidFill>
                  <a:schemeClr val="bg2">
                    <a:lumMod val="10000"/>
                  </a:schemeClr>
                </a:solidFill>
                <a:latin typeface="Times New Roman" pitchFamily="18" charset="0"/>
                <a:cs typeface="Times New Roman" pitchFamily="18" charset="0"/>
              </a:rPr>
              <a:t>35% </a:t>
            </a:r>
            <a:r>
              <a:rPr lang="en-US" dirty="0">
                <a:latin typeface="Times New Roman" pitchFamily="18" charset="0"/>
                <a:cs typeface="Times New Roman" pitchFamily="18" charset="0"/>
              </a:rPr>
              <a:t>of all cancers are related to the food that we eat and certain dietary habits have long been associated with cancer risk</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certainly </a:t>
            </a:r>
            <a:r>
              <a:rPr lang="en-US" dirty="0">
                <a:latin typeface="Times New Roman" pitchFamily="18" charset="0"/>
                <a:cs typeface="Times New Roman" pitchFamily="18" charset="0"/>
              </a:rPr>
              <a:t>makes the old saying </a:t>
            </a:r>
            <a:r>
              <a:rPr lang="en-US" dirty="0" smtClean="0">
                <a:latin typeface="Times New Roman" pitchFamily="18" charset="0"/>
                <a:cs typeface="Times New Roman" pitchFamily="18" charset="0"/>
              </a:rPr>
              <a:t>‘</a:t>
            </a:r>
            <a:r>
              <a:rPr lang="en-US" b="1" i="1" dirty="0">
                <a:solidFill>
                  <a:srgbClr val="C00000"/>
                </a:solidFill>
                <a:latin typeface="Times New Roman" pitchFamily="18" charset="0"/>
                <a:cs typeface="Times New Roman" pitchFamily="18" charset="0"/>
              </a:rPr>
              <a:t>you are what you eat</a:t>
            </a:r>
            <a:r>
              <a:rPr lang="en-US" b="1" i="1" dirty="0" smtClean="0">
                <a:solidFill>
                  <a:srgbClr val="C00000"/>
                </a:solidFill>
                <a:latin typeface="Times New Roman" pitchFamily="18" charset="0"/>
                <a:cs typeface="Times New Roman" pitchFamily="18" charset="0"/>
              </a:rPr>
              <a:t>’ </a:t>
            </a:r>
          </a:p>
          <a:p>
            <a:pPr marL="109728" indent="0" algn="just">
              <a:buNone/>
            </a:pPr>
            <a:r>
              <a:rPr lang="en-US" dirty="0" smtClean="0">
                <a:latin typeface="Times New Roman" pitchFamily="18" charset="0"/>
                <a:cs typeface="Times New Roman" pitchFamily="18" charset="0"/>
              </a:rPr>
              <a:t>   more relevant </a:t>
            </a:r>
            <a:r>
              <a:rPr lang="en-US" dirty="0">
                <a:latin typeface="Times New Roman" pitchFamily="18" charset="0"/>
                <a:cs typeface="Times New Roman" pitchFamily="18" charset="0"/>
              </a:rPr>
              <a:t>in the context of the health benefits of the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food</a:t>
            </a:r>
            <a:r>
              <a:rPr lang="en-US" dirty="0">
                <a:latin typeface="Times New Roman" pitchFamily="18" charset="0"/>
                <a:cs typeface="Times New Roman" pitchFamily="18" charset="0"/>
              </a:rPr>
              <a:t>. </a:t>
            </a: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figure of 1997 </a:t>
            </a:r>
            <a:r>
              <a:rPr lang="en-US" dirty="0" smtClean="0">
                <a:latin typeface="Times New Roman" pitchFamily="18" charset="0"/>
                <a:cs typeface="Times New Roman" pitchFamily="18" charset="0"/>
              </a:rPr>
              <a:t>statistical data </a:t>
            </a:r>
            <a:r>
              <a:rPr lang="en-US" dirty="0">
                <a:latin typeface="Times New Roman" pitchFamily="18" charset="0"/>
                <a:cs typeface="Times New Roman" pitchFamily="18" charset="0"/>
              </a:rPr>
              <a:t>shows that the European market for functional </a:t>
            </a:r>
            <a:r>
              <a:rPr lang="en-US" dirty="0" smtClean="0">
                <a:latin typeface="Times New Roman" pitchFamily="18" charset="0"/>
                <a:cs typeface="Times New Roman" pitchFamily="18" charset="0"/>
              </a:rPr>
              <a:t>foods was </a:t>
            </a:r>
            <a:r>
              <a:rPr lang="en-US" dirty="0">
                <a:latin typeface="Times New Roman" pitchFamily="18" charset="0"/>
                <a:cs typeface="Times New Roman" pitchFamily="18" charset="0"/>
              </a:rPr>
              <a:t>estimated at £830 million.</a:t>
            </a:r>
          </a:p>
          <a:p>
            <a:endParaRPr lang="en-US" dirty="0"/>
          </a:p>
        </p:txBody>
      </p:sp>
    </p:spTree>
    <p:extLst>
      <p:ext uri="{BB962C8B-B14F-4D97-AF65-F5344CB8AC3E}">
        <p14:creationId xmlns:p14="http://schemas.microsoft.com/office/powerpoint/2010/main" xmlns="" val="879700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984594"/>
            <a:ext cx="6172200" cy="4120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472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109728"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or functional foods can be classified on </a:t>
            </a:r>
            <a:r>
              <a:rPr lang="en-US" dirty="0" smtClean="0">
                <a:latin typeface="Times New Roman" pitchFamily="18" charset="0"/>
                <a:cs typeface="Times New Roman" pitchFamily="18" charset="0"/>
              </a:rPr>
              <a:t> </a:t>
            </a:r>
          </a:p>
          <a:p>
            <a:pPr marL="10972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basis </a:t>
            </a:r>
            <a:r>
              <a:rPr lang="en-US" dirty="0">
                <a:latin typeface="Times New Roman" pitchFamily="18" charset="0"/>
                <a:cs typeface="Times New Roman" pitchFamily="18" charset="0"/>
              </a:rPr>
              <a:t>of their </a:t>
            </a:r>
            <a:endParaRPr lang="en-US" dirty="0" smtClean="0">
              <a:latin typeface="Times New Roman" pitchFamily="18" charset="0"/>
              <a:cs typeface="Times New Roman" pitchFamily="18" charset="0"/>
            </a:endParaRPr>
          </a:p>
          <a:p>
            <a:pPr>
              <a:buFont typeface="Wingdings" pitchFamily="2" charset="2"/>
              <a:buChar char="§"/>
            </a:pP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Natural sources</a:t>
            </a:r>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harmacological </a:t>
            </a:r>
            <a:r>
              <a:rPr lang="en-US" dirty="0">
                <a:latin typeface="Times New Roman" pitchFamily="18" charset="0"/>
                <a:cs typeface="Times New Roman" pitchFamily="18" charset="0"/>
              </a:rPr>
              <a:t>conditions </a:t>
            </a:r>
            <a:r>
              <a:rPr lang="en-US" dirty="0" smtClean="0">
                <a:latin typeface="Times New Roman" pitchFamily="18" charset="0"/>
                <a:cs typeface="Times New Roman" pitchFamily="18" charset="0"/>
              </a:rPr>
              <a:t> </a:t>
            </a:r>
          </a:p>
          <a:p>
            <a:pPr>
              <a:buFont typeface="Wingdings" pitchFamily="2" charset="2"/>
              <a:buChar char="§"/>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hemical groups </a:t>
            </a:r>
            <a:r>
              <a:rPr lang="en-US" dirty="0">
                <a:latin typeface="Times New Roman" pitchFamily="18" charset="0"/>
                <a:cs typeface="Times New Roman" pitchFamily="18" charset="0"/>
              </a:rPr>
              <a:t>of the products. </a:t>
            </a: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Classification</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51272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chemeClr val="accent6">
                    <a:lumMod val="50000"/>
                  </a:schemeClr>
                </a:solidFill>
                <a:latin typeface="Times New Roman" pitchFamily="18" charset="0"/>
                <a:cs typeface="Times New Roman" pitchFamily="18" charset="0"/>
              </a:rPr>
              <a:t>Natural sources</a:t>
            </a:r>
            <a:endParaRPr lang="en-US" dirty="0">
              <a:solidFill>
                <a:schemeClr val="accent6">
                  <a:lumMod val="50000"/>
                </a:schemeClr>
              </a:solidFill>
              <a:latin typeface="Times New Roman" pitchFamily="18" charset="0"/>
              <a:cs typeface="Times New Roman" pitchFamily="18" charset="0"/>
            </a:endParaRPr>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 y="1481138"/>
            <a:ext cx="9067799"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383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accent6">
                    <a:lumMod val="50000"/>
                  </a:schemeClr>
                </a:solidFill>
                <a:latin typeface="Times New Roman" pitchFamily="18" charset="0"/>
                <a:cs typeface="Times New Roman" pitchFamily="18" charset="0"/>
              </a:rPr>
              <a:t>     On the basis of various disease    </a:t>
            </a:r>
            <a:br>
              <a:rPr lang="en-US" dirty="0" smtClean="0">
                <a:solidFill>
                  <a:schemeClr val="accent6">
                    <a:lumMod val="50000"/>
                  </a:schemeClr>
                </a:solidFill>
                <a:latin typeface="Times New Roman" pitchFamily="18" charset="0"/>
                <a:cs typeface="Times New Roman" pitchFamily="18" charset="0"/>
              </a:rPr>
            </a:br>
            <a:r>
              <a:rPr lang="en-US" dirty="0">
                <a:solidFill>
                  <a:schemeClr val="accent6">
                    <a:lumMod val="50000"/>
                  </a:schemeClr>
                </a:solidFill>
                <a:latin typeface="Times New Roman" pitchFamily="18" charset="0"/>
                <a:cs typeface="Times New Roman" pitchFamily="18" charset="0"/>
              </a:rPr>
              <a:t> </a:t>
            </a:r>
            <a:r>
              <a:rPr lang="en-US" dirty="0" smtClean="0">
                <a:solidFill>
                  <a:schemeClr val="accent6">
                    <a:lumMod val="50000"/>
                  </a:schemeClr>
                </a:solidFill>
                <a:latin typeface="Times New Roman" pitchFamily="18" charset="0"/>
                <a:cs typeface="Times New Roman" pitchFamily="18" charset="0"/>
              </a:rPr>
              <a:t>                     conditions</a:t>
            </a:r>
            <a:endParaRPr lang="en-US" dirty="0">
              <a:solidFill>
                <a:schemeClr val="accent6">
                  <a:lumMod val="50000"/>
                </a:schemeClr>
              </a:solidFill>
              <a:latin typeface="Times New Roman" pitchFamily="18" charset="0"/>
              <a:cs typeface="Times New Roman" pitchFamily="18" charset="0"/>
            </a:endParaRPr>
          </a:p>
        </p:txBody>
      </p:sp>
      <p:pic>
        <p:nvPicPr>
          <p:cNvPr id="19458"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3918" t="21411" r="3443" b="19115"/>
          <a:stretch/>
        </p:blipFill>
        <p:spPr bwMode="auto">
          <a:xfrm>
            <a:off x="76200" y="1600200"/>
            <a:ext cx="9047018"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57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533400"/>
            <a:ext cx="4321175"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419100"/>
            <a:ext cx="3586163"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5473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50000"/>
                  </a:schemeClr>
                </a:solidFill>
                <a:latin typeface="Times New Roman" pitchFamily="18" charset="0"/>
                <a:cs typeface="Times New Roman" pitchFamily="18" charset="0"/>
              </a:rPr>
              <a:t>    Based on chemical groups</a:t>
            </a:r>
            <a:endParaRPr lang="en-US" dirty="0">
              <a:solidFill>
                <a:schemeClr val="accent6">
                  <a:lumMod val="50000"/>
                </a:schemeClr>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1600200"/>
            <a:ext cx="88392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878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Large </a:t>
            </a:r>
            <a:r>
              <a:rPr lang="en-US" dirty="0">
                <a:latin typeface="Times New Roman" pitchFamily="18" charset="0"/>
                <a:cs typeface="Times New Roman" pitchFamily="18" charset="0"/>
              </a:rPr>
              <a:t>number of elements control variety of </a:t>
            </a:r>
            <a:r>
              <a:rPr lang="en-US" dirty="0" smtClean="0">
                <a:latin typeface="Times New Roman" pitchFamily="18" charset="0"/>
                <a:cs typeface="Times New Roman" pitchFamily="18" charset="0"/>
              </a:rPr>
              <a:t>physiological and </a:t>
            </a:r>
            <a:r>
              <a:rPr lang="en-US" dirty="0">
                <a:latin typeface="Times New Roman" pitchFamily="18" charset="0"/>
                <a:cs typeface="Times New Roman" pitchFamily="18" charset="0"/>
              </a:rPr>
              <a:t>biochemical functions of human body.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these minerals </a:t>
            </a:r>
            <a:r>
              <a:rPr lang="en-US" dirty="0">
                <a:latin typeface="Times New Roman" pitchFamily="18" charset="0"/>
                <a:cs typeface="Times New Roman" pitchFamily="18" charset="0"/>
              </a:rPr>
              <a:t>are provided through the diet but their </a:t>
            </a:r>
            <a:r>
              <a:rPr lang="en-US" dirty="0" smtClean="0">
                <a:latin typeface="Times New Roman" pitchFamily="18" charset="0"/>
                <a:cs typeface="Times New Roman" pitchFamily="18" charset="0"/>
              </a:rPr>
              <a:t>deficiently in </a:t>
            </a:r>
            <a:r>
              <a:rPr lang="en-US" dirty="0">
                <a:latin typeface="Times New Roman" pitchFamily="18" charset="0"/>
                <a:cs typeface="Times New Roman" pitchFamily="18" charset="0"/>
              </a:rPr>
              <a:t>diet may develop variety of health-related problems </a:t>
            </a:r>
            <a:r>
              <a:rPr lang="en-US" dirty="0" smtClean="0">
                <a:latin typeface="Times New Roman" pitchFamily="18" charset="0"/>
                <a:cs typeface="Times New Roman" pitchFamily="18" charset="0"/>
              </a:rPr>
              <a:t>and diseases.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Inorganic </a:t>
            </a:r>
            <a:r>
              <a:rPr lang="en-US" sz="4000" dirty="0">
                <a:latin typeface="Times New Roman" pitchFamily="18" charset="0"/>
                <a:cs typeface="Times New Roman" pitchFamily="18" charset="0"/>
              </a:rPr>
              <a:t>Mineral Supplements</a:t>
            </a:r>
            <a:r>
              <a:rPr lang="en-US" dirty="0"/>
              <a:t/>
            </a:r>
            <a:br>
              <a:rPr lang="en-US" dirty="0"/>
            </a:br>
            <a:endParaRPr lang="en-US" dirty="0"/>
          </a:p>
        </p:txBody>
      </p:sp>
    </p:spTree>
    <p:extLst>
      <p:ext uri="{BB962C8B-B14F-4D97-AF65-F5344CB8AC3E}">
        <p14:creationId xmlns:p14="http://schemas.microsoft.com/office/powerpoint/2010/main" xmlns="" val="204111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52400"/>
            <a:ext cx="777240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367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lnSpcReduction="10000"/>
          </a:bodyPr>
          <a:lstStyle/>
          <a:p>
            <a:pPr marL="109728" indent="0">
              <a:buNone/>
            </a:pPr>
            <a:r>
              <a:rPr lang="en-US" sz="3400" b="1" dirty="0" smtClean="0">
                <a:solidFill>
                  <a:srgbClr val="C00000"/>
                </a:solidFill>
                <a:latin typeface="Times New Roman" pitchFamily="18" charset="0"/>
                <a:cs typeface="Times New Roman" pitchFamily="18" charset="0"/>
              </a:rPr>
              <a:t>Calcium </a:t>
            </a:r>
          </a:p>
          <a:p>
            <a:pPr algn="just"/>
            <a:r>
              <a:rPr lang="en-US" dirty="0" smtClean="0">
                <a:latin typeface="Times New Roman" pitchFamily="18" charset="0"/>
                <a:cs typeface="Times New Roman" pitchFamily="18" charset="0"/>
              </a:rPr>
              <a:t>Calcium </a:t>
            </a:r>
            <a:r>
              <a:rPr lang="en-US" dirty="0">
                <a:latin typeface="Times New Roman" pitchFamily="18" charset="0"/>
                <a:cs typeface="Times New Roman" pitchFamily="18" charset="0"/>
              </a:rPr>
              <a:t>is an important element in the </a:t>
            </a:r>
            <a:r>
              <a:rPr lang="en-US" dirty="0" smtClean="0">
                <a:latin typeface="Times New Roman" pitchFamily="18" charset="0"/>
                <a:cs typeface="Times New Roman" pitchFamily="18" charset="0"/>
              </a:rPr>
              <a:t>treatment of </a:t>
            </a:r>
            <a:r>
              <a:rPr lang="en-US" dirty="0">
                <a:latin typeface="Times New Roman" pitchFamily="18" charset="0"/>
                <a:cs typeface="Times New Roman" pitchFamily="18" charset="0"/>
              </a:rPr>
              <a:t>bone loss and </a:t>
            </a:r>
            <a:r>
              <a:rPr lang="en-US" dirty="0" smtClean="0">
                <a:latin typeface="Times New Roman" pitchFamily="18" charset="0"/>
                <a:cs typeface="Times New Roman" pitchFamily="18" charset="0"/>
              </a:rPr>
              <a:t>prevention.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Calcium </a:t>
            </a:r>
            <a:r>
              <a:rPr lang="en-US" dirty="0">
                <a:latin typeface="Times New Roman" pitchFamily="18" charset="0"/>
                <a:cs typeface="Times New Roman" pitchFamily="18" charset="0"/>
              </a:rPr>
              <a:t>deficiency is found </a:t>
            </a:r>
            <a:r>
              <a:rPr lang="en-US" dirty="0" smtClean="0">
                <a:latin typeface="Times New Roman" pitchFamily="18" charset="0"/>
                <a:cs typeface="Times New Roman" pitchFamily="18" charset="0"/>
              </a:rPr>
              <a:t>in 25</a:t>
            </a:r>
            <a:r>
              <a:rPr lang="en-US" dirty="0">
                <a:latin typeface="Times New Roman" pitchFamily="18" charset="0"/>
                <a:cs typeface="Times New Roman" pitchFamily="18" charset="0"/>
              </a:rPr>
              <a:t>% of women, even though much higher percentage </a:t>
            </a:r>
            <a:r>
              <a:rPr lang="en-US" dirty="0" smtClean="0">
                <a:latin typeface="Times New Roman" pitchFamily="18" charset="0"/>
                <a:cs typeface="Times New Roman" pitchFamily="18" charset="0"/>
              </a:rPr>
              <a:t>has osteopenia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osteoporosis.</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Prepuberty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the best time </a:t>
            </a:r>
            <a:r>
              <a:rPr lang="en-US" dirty="0" smtClean="0">
                <a:latin typeface="Times New Roman" pitchFamily="18" charset="0"/>
                <a:cs typeface="Times New Roman" pitchFamily="18" charset="0"/>
              </a:rPr>
              <a:t>to begin </a:t>
            </a:r>
            <a:r>
              <a:rPr lang="en-US" dirty="0">
                <a:latin typeface="Times New Roman" pitchFamily="18" charset="0"/>
                <a:cs typeface="Times New Roman" pitchFamily="18" charset="0"/>
              </a:rPr>
              <a:t>supplementing the diet with calcium-rich </a:t>
            </a:r>
            <a:r>
              <a:rPr lang="en-US" dirty="0" smtClean="0">
                <a:latin typeface="Times New Roman" pitchFamily="18" charset="0"/>
                <a:cs typeface="Times New Roman" pitchFamily="18" charset="0"/>
              </a:rPr>
              <a:t>minerals along </a:t>
            </a:r>
            <a:r>
              <a:rPr lang="en-US" dirty="0">
                <a:latin typeface="Times New Roman" pitchFamily="18" charset="0"/>
                <a:cs typeface="Times New Roman" pitchFamily="18" charset="0"/>
              </a:rPr>
              <a:t>with exercise regimen. Sufficient intake of </a:t>
            </a:r>
            <a:r>
              <a:rPr lang="en-US" dirty="0" smtClean="0">
                <a:latin typeface="Times New Roman" pitchFamily="18" charset="0"/>
                <a:cs typeface="Times New Roman" pitchFamily="18" charset="0"/>
              </a:rPr>
              <a:t>calcium and </a:t>
            </a:r>
            <a:r>
              <a:rPr lang="en-US" dirty="0">
                <a:latin typeface="Times New Roman" pitchFamily="18" charset="0"/>
                <a:cs typeface="Times New Roman" pitchFamily="18" charset="0"/>
              </a:rPr>
              <a:t>vitamin D </a:t>
            </a:r>
            <a:r>
              <a:rPr lang="en-US" dirty="0" err="1">
                <a:latin typeface="Times New Roman" pitchFamily="18" charset="0"/>
                <a:cs typeface="Times New Roman" pitchFamily="18" charset="0"/>
              </a:rPr>
              <a:t>postmenopausally</a:t>
            </a:r>
            <a:r>
              <a:rPr lang="en-US" dirty="0">
                <a:latin typeface="Times New Roman" pitchFamily="18" charset="0"/>
                <a:cs typeface="Times New Roman" pitchFamily="18" charset="0"/>
              </a:rPr>
              <a:t> can significantly </a:t>
            </a:r>
            <a:r>
              <a:rPr lang="en-US" dirty="0" smtClean="0">
                <a:latin typeface="Times New Roman" pitchFamily="18" charset="0"/>
                <a:cs typeface="Times New Roman" pitchFamily="18" charset="0"/>
              </a:rPr>
              <a:t>reduce the </a:t>
            </a:r>
            <a:r>
              <a:rPr lang="en-US" dirty="0">
                <a:latin typeface="Times New Roman" pitchFamily="18" charset="0"/>
                <a:cs typeface="Times New Roman" pitchFamily="18" charset="0"/>
              </a:rPr>
              <a:t>risk for fracture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505371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629400"/>
          </a:xfrm>
        </p:spPr>
        <p:txBody>
          <a:bodyPr>
            <a:normAutofit/>
          </a:bodyPr>
          <a:lstStyle/>
          <a:p>
            <a:pPr marL="109728" indent="0" algn="just">
              <a:buNone/>
            </a:pPr>
            <a:r>
              <a:rPr lang="en-US" sz="3500" b="1" dirty="0" smtClean="0">
                <a:solidFill>
                  <a:srgbClr val="C00000"/>
                </a:solidFill>
                <a:latin typeface="Times New Roman" pitchFamily="18" charset="0"/>
                <a:cs typeface="Times New Roman" pitchFamily="18" charset="0"/>
              </a:rPr>
              <a:t>Magnesium</a:t>
            </a:r>
            <a:endParaRPr lang="en-US" sz="3900" b="1" dirty="0" smtClean="0">
              <a:solidFill>
                <a:schemeClr val="accent2">
                  <a:lumMod val="50000"/>
                </a:schemeClr>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Magnesium </a:t>
            </a:r>
            <a:r>
              <a:rPr lang="en-US" dirty="0">
                <a:latin typeface="Times New Roman" pitchFamily="18" charset="0"/>
                <a:cs typeface="Times New Roman" pitchFamily="18" charset="0"/>
              </a:rPr>
              <a:t>is an essential element </a:t>
            </a:r>
            <a:r>
              <a:rPr lang="en-US" dirty="0" smtClean="0">
                <a:latin typeface="Times New Roman" pitchFamily="18" charset="0"/>
                <a:cs typeface="Times New Roman" pitchFamily="18" charset="0"/>
              </a:rPr>
              <a:t>involved in </a:t>
            </a:r>
            <a:r>
              <a:rPr lang="en-US" dirty="0">
                <a:latin typeface="Times New Roman" pitchFamily="18" charset="0"/>
                <a:cs typeface="Times New Roman" pitchFamily="18" charset="0"/>
              </a:rPr>
              <a:t>well over 300 enzymatic processes and critical in </a:t>
            </a:r>
            <a:r>
              <a:rPr lang="en-US" dirty="0" smtClean="0">
                <a:latin typeface="Times New Roman" pitchFamily="18" charset="0"/>
                <a:cs typeface="Times New Roman" pitchFamily="18" charset="0"/>
              </a:rPr>
              <a:t>the proper </a:t>
            </a:r>
            <a:r>
              <a:rPr lang="en-US" dirty="0">
                <a:latin typeface="Times New Roman" pitchFamily="18" charset="0"/>
                <a:cs typeface="Times New Roman" pitchFamily="18" charset="0"/>
              </a:rPr>
              <a:t>use and maintenance of calcium.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Many individuals with </a:t>
            </a:r>
            <a:r>
              <a:rPr lang="en-US" dirty="0">
                <a:latin typeface="Times New Roman" pitchFamily="18" charset="0"/>
                <a:cs typeface="Times New Roman" pitchFamily="18" charset="0"/>
              </a:rPr>
              <a:t>calcium deficiency are actually magnesium </a:t>
            </a:r>
            <a:r>
              <a:rPr lang="en-US" dirty="0" smtClean="0">
                <a:latin typeface="Times New Roman" pitchFamily="18" charset="0"/>
                <a:cs typeface="Times New Roman" pitchFamily="18" charset="0"/>
              </a:rPr>
              <a:t>deficient which </a:t>
            </a:r>
            <a:r>
              <a:rPr lang="en-US" dirty="0">
                <a:latin typeface="Times New Roman" pitchFamily="18" charset="0"/>
                <a:cs typeface="Times New Roman" pitchFamily="18" charset="0"/>
              </a:rPr>
              <a:t>prevent proper use of calcium.</a:t>
            </a:r>
          </a:p>
          <a:p>
            <a:pPr marL="109728" indent="0" algn="just">
              <a:buNone/>
            </a:pPr>
            <a:r>
              <a:rPr lang="en-US" sz="3200" b="1" dirty="0" smtClean="0">
                <a:solidFill>
                  <a:srgbClr val="C00000"/>
                </a:solidFill>
                <a:latin typeface="Times New Roman" pitchFamily="18" charset="0"/>
                <a:cs typeface="Times New Roman" pitchFamily="18" charset="0"/>
              </a:rPr>
              <a:t>Manganese</a:t>
            </a:r>
            <a:endParaRPr lang="en-US" dirty="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Manganese </a:t>
            </a:r>
            <a:r>
              <a:rPr lang="en-US" dirty="0">
                <a:latin typeface="Times New Roman" pitchFamily="18" charset="0"/>
                <a:cs typeface="Times New Roman" pitchFamily="18" charset="0"/>
              </a:rPr>
              <a:t>is required in several </a:t>
            </a:r>
            <a:r>
              <a:rPr lang="en-US" dirty="0" smtClean="0">
                <a:latin typeface="Times New Roman" pitchFamily="18" charset="0"/>
                <a:cs typeface="Times New Roman" pitchFamily="18" charset="0"/>
              </a:rPr>
              <a:t>enzymatic reactions </a:t>
            </a:r>
            <a:r>
              <a:rPr lang="en-US" dirty="0">
                <a:latin typeface="Times New Roman" pitchFamily="18" charset="0"/>
                <a:cs typeface="Times New Roman" pitchFamily="18" charset="0"/>
              </a:rPr>
              <a:t>and necessary for proper bone and </a:t>
            </a:r>
            <a:r>
              <a:rPr lang="en-US" dirty="0" smtClean="0">
                <a:latin typeface="Times New Roman" pitchFamily="18" charset="0"/>
                <a:cs typeface="Times New Roman" pitchFamily="18" charset="0"/>
              </a:rPr>
              <a:t>cartilage formation</a:t>
            </a:r>
            <a:r>
              <a:rPr lang="en-US" dirty="0">
                <a:latin typeface="Times New Roman" pitchFamily="18" charset="0"/>
                <a:cs typeface="Times New Roman" pitchFamily="18" charset="0"/>
              </a:rPr>
              <a:t>.</a:t>
            </a:r>
          </a:p>
          <a:p>
            <a:pPr marL="109728" indent="0" algn="just">
              <a:buNone/>
            </a:pPr>
            <a:r>
              <a:rPr lang="en-US"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Boron</a:t>
            </a: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Boron </a:t>
            </a:r>
            <a:r>
              <a:rPr lang="en-US" dirty="0">
                <a:latin typeface="Times New Roman" pitchFamily="18" charset="0"/>
                <a:cs typeface="Times New Roman" pitchFamily="18" charset="0"/>
              </a:rPr>
              <a:t>is reported to be helpful in supporting </a:t>
            </a:r>
            <a:r>
              <a:rPr lang="en-US" dirty="0" smtClean="0">
                <a:latin typeface="Times New Roman" pitchFamily="18" charset="0"/>
                <a:cs typeface="Times New Roman" pitchFamily="18" charset="0"/>
              </a:rPr>
              <a:t>the calcium </a:t>
            </a:r>
            <a:r>
              <a:rPr lang="en-US" dirty="0">
                <a:latin typeface="Times New Roman" pitchFamily="18" charset="0"/>
                <a:cs typeface="Times New Roman" pitchFamily="18" charset="0"/>
              </a:rPr>
              <a:t>and estrogen levels in postmenopausal women</a:t>
            </a:r>
            <a:r>
              <a:rPr lang="en-US" dirty="0"/>
              <a:t>.</a:t>
            </a:r>
          </a:p>
          <a:p>
            <a:endParaRPr lang="en-US" dirty="0"/>
          </a:p>
        </p:txBody>
      </p:sp>
    </p:spTree>
    <p:extLst>
      <p:ext uri="{BB962C8B-B14F-4D97-AF65-F5344CB8AC3E}">
        <p14:creationId xmlns:p14="http://schemas.microsoft.com/office/powerpoint/2010/main" xmlns="" val="2086167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19800"/>
          </a:xfrm>
        </p:spPr>
        <p:txBody>
          <a:bodyPr>
            <a:normAutofit fontScale="85000" lnSpcReduction="20000"/>
          </a:bodyPr>
          <a:lstStyle/>
          <a:p>
            <a:pPr marL="109728" indent="0" algn="just">
              <a:buNone/>
            </a:pPr>
            <a:r>
              <a:rPr lang="en-US" sz="3500" b="1" dirty="0" smtClean="0">
                <a:solidFill>
                  <a:srgbClr val="C00000"/>
                </a:solidFill>
                <a:latin typeface="Times New Roman" pitchFamily="18" charset="0"/>
                <a:cs typeface="Times New Roman" pitchFamily="18" charset="0"/>
              </a:rPr>
              <a:t>Copper</a:t>
            </a:r>
          </a:p>
          <a:p>
            <a:pPr marL="109728" indent="0" algn="just">
              <a:buNone/>
            </a:pPr>
            <a:r>
              <a:rPr lang="en-US" dirty="0" smtClean="0">
                <a:latin typeface="Times New Roman" pitchFamily="18" charset="0"/>
                <a:cs typeface="Times New Roman" pitchFamily="18" charset="0"/>
              </a:rPr>
              <a:t>Copper </a:t>
            </a:r>
            <a:r>
              <a:rPr lang="en-US" dirty="0">
                <a:latin typeface="Times New Roman" pitchFamily="18" charset="0"/>
                <a:cs typeface="Times New Roman" pitchFamily="18" charset="0"/>
              </a:rPr>
              <a:t>is an essential element needed by all </a:t>
            </a:r>
            <a:r>
              <a:rPr lang="en-US" dirty="0" smtClean="0">
                <a:latin typeface="Times New Roman" pitchFamily="18" charset="0"/>
                <a:cs typeface="Times New Roman" pitchFamily="18" charset="0"/>
              </a:rPr>
              <a:t>tissues in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body, it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best absorbed when bound to an amino acid.</a:t>
            </a:r>
          </a:p>
          <a:p>
            <a:pPr marL="109728" indent="0" algn="just">
              <a:buNone/>
            </a:pPr>
            <a:endParaRPr lang="en-US" sz="3800" b="1" dirty="0" smtClean="0">
              <a:solidFill>
                <a:srgbClr val="C00000"/>
              </a:solidFill>
              <a:latin typeface="Times New Roman" pitchFamily="18" charset="0"/>
              <a:cs typeface="Times New Roman" pitchFamily="18" charset="0"/>
            </a:endParaRPr>
          </a:p>
          <a:p>
            <a:pPr marL="109728" indent="0" algn="just">
              <a:buNone/>
            </a:pPr>
            <a:r>
              <a:rPr lang="en-US" sz="3800" b="1" dirty="0" smtClean="0">
                <a:solidFill>
                  <a:srgbClr val="C00000"/>
                </a:solidFill>
                <a:latin typeface="Times New Roman" pitchFamily="18" charset="0"/>
                <a:cs typeface="Times New Roman" pitchFamily="18" charset="0"/>
              </a:rPr>
              <a:t>Zinc </a:t>
            </a:r>
          </a:p>
          <a:p>
            <a:pPr marL="109728" indent="0" algn="just">
              <a:buNone/>
            </a:pPr>
            <a:r>
              <a:rPr lang="en-US" dirty="0" smtClean="0">
                <a:latin typeface="Times New Roman" pitchFamily="18" charset="0"/>
                <a:cs typeface="Times New Roman" pitchFamily="18" charset="0"/>
              </a:rPr>
              <a:t>Zinc </a:t>
            </a:r>
            <a:r>
              <a:rPr lang="en-US" dirty="0">
                <a:latin typeface="Times New Roman" pitchFamily="18" charset="0"/>
                <a:cs typeface="Times New Roman" pitchFamily="18" charset="0"/>
              </a:rPr>
              <a:t>is one of the most important trace </a:t>
            </a:r>
            <a:r>
              <a:rPr lang="en-US" dirty="0" smtClean="0">
                <a:latin typeface="Times New Roman" pitchFamily="18" charset="0"/>
                <a:cs typeface="Times New Roman" pitchFamily="18" charset="0"/>
              </a:rPr>
              <a:t>mineral. Zinc </a:t>
            </a:r>
            <a:r>
              <a:rPr lang="en-US" dirty="0">
                <a:latin typeface="Times New Roman" pitchFamily="18" charset="0"/>
                <a:cs typeface="Times New Roman" pitchFamily="18" charset="0"/>
              </a:rPr>
              <a:t>supports the body’s overall antioxidant system </a:t>
            </a:r>
            <a:r>
              <a:rPr lang="en-US" dirty="0" smtClean="0">
                <a:latin typeface="Times New Roman" pitchFamily="18" charset="0"/>
                <a:cs typeface="Times New Roman" pitchFamily="18" charset="0"/>
              </a:rPr>
              <a:t>by scavenging </a:t>
            </a:r>
            <a:r>
              <a:rPr lang="en-US" dirty="0">
                <a:latin typeface="Times New Roman" pitchFamily="18" charset="0"/>
                <a:cs typeface="Times New Roman" pitchFamily="18" charset="0"/>
              </a:rPr>
              <a:t>free radicals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109728" indent="0" algn="just">
              <a:buNone/>
            </a:pPr>
            <a:endParaRPr lang="en-US" sz="3500" b="1" dirty="0" smtClean="0">
              <a:solidFill>
                <a:srgbClr val="C00000"/>
              </a:solidFill>
              <a:latin typeface="Times New Roman" pitchFamily="18" charset="0"/>
              <a:cs typeface="Times New Roman" pitchFamily="18" charset="0"/>
            </a:endParaRPr>
          </a:p>
          <a:p>
            <a:pPr marL="109728" indent="0" algn="just">
              <a:buNone/>
            </a:pPr>
            <a:r>
              <a:rPr lang="en-US" sz="3500" b="1" dirty="0" smtClean="0">
                <a:solidFill>
                  <a:srgbClr val="C00000"/>
                </a:solidFill>
                <a:latin typeface="Times New Roman" pitchFamily="18" charset="0"/>
                <a:cs typeface="Times New Roman" pitchFamily="18" charset="0"/>
              </a:rPr>
              <a:t>Phosphorous</a:t>
            </a:r>
          </a:p>
          <a:p>
            <a:pPr marL="109728" indent="0" algn="just">
              <a:buNone/>
            </a:pPr>
            <a:r>
              <a:rPr lang="en-US" dirty="0" smtClean="0">
                <a:latin typeface="Times New Roman" pitchFamily="18" charset="0"/>
                <a:cs typeface="Times New Roman" pitchFamily="18" charset="0"/>
              </a:rPr>
              <a:t>Phosphorous </a:t>
            </a:r>
            <a:r>
              <a:rPr lang="en-US" dirty="0">
                <a:latin typeface="Times New Roman" pitchFamily="18" charset="0"/>
                <a:cs typeface="Times New Roman" pitchFamily="18" charset="0"/>
              </a:rPr>
              <a:t>is important in maintaining </a:t>
            </a:r>
            <a:r>
              <a:rPr lang="en-US" dirty="0" smtClean="0">
                <a:latin typeface="Times New Roman" pitchFamily="18" charset="0"/>
                <a:cs typeface="Times New Roman" pitchFamily="18" charset="0"/>
              </a:rPr>
              <a:t>bone structure </a:t>
            </a:r>
            <a:r>
              <a:rPr lang="en-US" dirty="0">
                <a:latin typeface="Times New Roman" pitchFamily="18" charset="0"/>
                <a:cs typeface="Times New Roman" pitchFamily="18" charset="0"/>
              </a:rPr>
              <a:t>and modulating plasma and bone formation.</a:t>
            </a:r>
          </a:p>
          <a:p>
            <a:pPr marL="109728" indent="0" algn="just">
              <a:buNone/>
            </a:pPr>
            <a:endParaRPr lang="en-US" sz="3500" b="1" dirty="0" smtClean="0">
              <a:solidFill>
                <a:srgbClr val="C00000"/>
              </a:solidFill>
              <a:latin typeface="Times New Roman" pitchFamily="18" charset="0"/>
              <a:cs typeface="Times New Roman" pitchFamily="18" charset="0"/>
            </a:endParaRPr>
          </a:p>
          <a:p>
            <a:pPr marL="109728" indent="0" algn="just">
              <a:buNone/>
            </a:pPr>
            <a:r>
              <a:rPr lang="en-US" sz="3500" b="1" dirty="0" smtClean="0">
                <a:solidFill>
                  <a:srgbClr val="C00000"/>
                </a:solidFill>
                <a:latin typeface="Times New Roman" pitchFamily="18" charset="0"/>
                <a:cs typeface="Times New Roman" pitchFamily="18" charset="0"/>
              </a:rPr>
              <a:t>Silicon</a:t>
            </a:r>
          </a:p>
          <a:p>
            <a:pPr marL="109728" indent="0" algn="just">
              <a:buNone/>
            </a:pPr>
            <a:r>
              <a:rPr lang="en-US" dirty="0" smtClean="0">
                <a:latin typeface="Times New Roman" pitchFamily="18" charset="0"/>
                <a:cs typeface="Times New Roman" pitchFamily="18" charset="0"/>
              </a:rPr>
              <a:t>Silicon </a:t>
            </a:r>
            <a:r>
              <a:rPr lang="en-US" dirty="0">
                <a:latin typeface="Times New Roman" pitchFamily="18" charset="0"/>
                <a:cs typeface="Times New Roman" pitchFamily="18" charset="0"/>
              </a:rPr>
              <a:t>is concentrated in the active growth areas </a:t>
            </a:r>
            <a:r>
              <a:rPr lang="en-US" dirty="0" smtClean="0">
                <a:latin typeface="Times New Roman" pitchFamily="18" charset="0"/>
                <a:cs typeface="Times New Roman" pitchFamily="18" charset="0"/>
              </a:rPr>
              <a:t>of the </a:t>
            </a:r>
            <a:r>
              <a:rPr lang="en-US" dirty="0">
                <a:latin typeface="Times New Roman" pitchFamily="18" charset="0"/>
                <a:cs typeface="Times New Roman" pitchFamily="18" charset="0"/>
              </a:rPr>
              <a:t>bone. It influences bone formation and calcification.</a:t>
            </a:r>
          </a:p>
        </p:txBody>
      </p:sp>
    </p:spTree>
    <p:extLst>
      <p:ext uri="{BB962C8B-B14F-4D97-AF65-F5344CB8AC3E}">
        <p14:creationId xmlns:p14="http://schemas.microsoft.com/office/powerpoint/2010/main" xmlns="" val="693691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a:bodyPr>
          <a:lstStyle/>
          <a:p>
            <a:pPr marL="109728" indent="0">
              <a:buNone/>
            </a:pPr>
            <a:endParaRPr lang="en-US" dirty="0">
              <a:latin typeface="Times New Roman" pitchFamily="18" charset="0"/>
              <a:cs typeface="Times New Roman" pitchFamily="18" charset="0"/>
            </a:endParaRPr>
          </a:p>
          <a:p>
            <a:pPr marL="109728" indent="0" algn="just">
              <a:buNone/>
            </a:pPr>
            <a:r>
              <a:rPr lang="en-US" dirty="0">
                <a:latin typeface="Times New Roman" pitchFamily="18" charset="0"/>
                <a:cs typeface="Times New Roman" pitchFamily="18" charset="0"/>
              </a:rPr>
              <a:t>Vitamins are the complex substances of organic origin </a:t>
            </a:r>
            <a:r>
              <a:rPr lang="en-US" dirty="0" smtClean="0">
                <a:latin typeface="Times New Roman" pitchFamily="18" charset="0"/>
                <a:cs typeface="Times New Roman" pitchFamily="18" charset="0"/>
              </a:rPr>
              <a:t>which in </a:t>
            </a:r>
            <a:r>
              <a:rPr lang="en-US" dirty="0">
                <a:latin typeface="Times New Roman" pitchFamily="18" charset="0"/>
                <a:cs typeface="Times New Roman" pitchFamily="18" charset="0"/>
              </a:rPr>
              <a:t>small quantities are necessary for the maintenance </a:t>
            </a:r>
            <a:r>
              <a:rPr lang="en-US" dirty="0" smtClean="0">
                <a:latin typeface="Times New Roman" pitchFamily="18" charset="0"/>
                <a:cs typeface="Times New Roman" pitchFamily="18" charset="0"/>
              </a:rPr>
              <a:t>of human </a:t>
            </a:r>
            <a:r>
              <a:rPr lang="en-US" dirty="0">
                <a:latin typeface="Times New Roman" pitchFamily="18" charset="0"/>
                <a:cs typeface="Times New Roman" pitchFamily="18" charset="0"/>
              </a:rPr>
              <a:t>and animal life. </a:t>
            </a:r>
            <a:endParaRPr lang="en-US" dirty="0" smtClean="0">
              <a:latin typeface="Times New Roman" pitchFamily="18" charset="0"/>
              <a:cs typeface="Times New Roman" pitchFamily="18" charset="0"/>
            </a:endParaRPr>
          </a:p>
          <a:p>
            <a:pPr marL="109728"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09728" indent="0">
              <a:buNone/>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Vitamins </a:t>
            </a:r>
            <a:r>
              <a:rPr lang="en-US" b="1" dirty="0">
                <a:effectLst>
                  <a:outerShdw blurRad="38100" dist="38100" dir="2700000" algn="tl">
                    <a:srgbClr val="000000">
                      <a:alpha val="43137"/>
                    </a:srgbClr>
                  </a:outerShdw>
                </a:effectLst>
                <a:latin typeface="Times New Roman" pitchFamily="18" charset="0"/>
                <a:cs typeface="Times New Roman" pitchFamily="18" charset="0"/>
              </a:rPr>
              <a:t>B complex: </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Specific </a:t>
            </a:r>
            <a:r>
              <a:rPr lang="en-US" dirty="0">
                <a:latin typeface="Times New Roman" pitchFamily="18" charset="0"/>
                <a:cs typeface="Times New Roman" pitchFamily="18" charset="0"/>
              </a:rPr>
              <a:t>B vitamins are </a:t>
            </a:r>
            <a:r>
              <a:rPr lang="en-US" dirty="0" smtClean="0">
                <a:latin typeface="Times New Roman" pitchFamily="18" charset="0"/>
                <a:cs typeface="Times New Roman" pitchFamily="18" charset="0"/>
              </a:rPr>
              <a:t>recommended as </a:t>
            </a:r>
            <a:r>
              <a:rPr lang="en-US" dirty="0">
                <a:latin typeface="Times New Roman" pitchFamily="18" charset="0"/>
                <a:cs typeface="Times New Roman" pitchFamily="18" charset="0"/>
              </a:rPr>
              <a:t>the daily requirement to combat high levels of </a:t>
            </a:r>
            <a:r>
              <a:rPr lang="en-US" dirty="0" err="1" smtClean="0">
                <a:latin typeface="Times New Roman" pitchFamily="18" charset="0"/>
                <a:cs typeface="Times New Roman" pitchFamily="18" charset="0"/>
              </a:rPr>
              <a:t>homocysteine</a:t>
            </a: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known risk factor for heart diseases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en-US" sz="3600" dirty="0">
                <a:latin typeface="Times New Roman" pitchFamily="18" charset="0"/>
                <a:cs typeface="Times New Roman" pitchFamily="18" charset="0"/>
              </a:rPr>
              <a:t>Vitamin Supplement</a:t>
            </a:r>
          </a:p>
        </p:txBody>
      </p:sp>
    </p:spTree>
    <p:extLst>
      <p:ext uri="{BB962C8B-B14F-4D97-AF65-F5344CB8AC3E}">
        <p14:creationId xmlns:p14="http://schemas.microsoft.com/office/powerpoint/2010/main" xmlns="" val="910250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algn="just"/>
            <a:r>
              <a:rPr lang="en-US" b="1" dirty="0" smtClean="0">
                <a:latin typeface="Times New Roman" pitchFamily="18" charset="0"/>
                <a:cs typeface="Times New Roman" pitchFamily="18" charset="0"/>
              </a:rPr>
              <a:t>Vitamins </a:t>
            </a:r>
            <a:r>
              <a:rPr lang="en-US" b="1" dirty="0">
                <a:latin typeface="Times New Roman" pitchFamily="18" charset="0"/>
                <a:cs typeface="Times New Roman" pitchFamily="18" charset="0"/>
              </a:rPr>
              <a:t>B extra </a:t>
            </a:r>
            <a:r>
              <a:rPr lang="en-US" dirty="0">
                <a:latin typeface="Times New Roman" pitchFamily="18" charset="0"/>
                <a:cs typeface="Times New Roman" pitchFamily="18" charset="0"/>
              </a:rPr>
              <a:t>is </a:t>
            </a:r>
            <a:r>
              <a:rPr lang="en-US" dirty="0" smtClean="0">
                <a:latin typeface="Times New Roman" pitchFamily="18" charset="0"/>
                <a:cs typeface="Times New Roman" pitchFamily="18" charset="0"/>
              </a:rPr>
              <a:t>generally recommended </a:t>
            </a:r>
            <a:r>
              <a:rPr lang="en-US" dirty="0">
                <a:latin typeface="Times New Roman" pitchFamily="18" charset="0"/>
                <a:cs typeface="Times New Roman" pitchFamily="18" charset="0"/>
              </a:rPr>
              <a:t>to those who use caffeine, </a:t>
            </a:r>
            <a:r>
              <a:rPr lang="en-US" dirty="0" smtClean="0">
                <a:latin typeface="Times New Roman" pitchFamily="18" charset="0"/>
                <a:cs typeface="Times New Roman" pitchFamily="18" charset="0"/>
              </a:rPr>
              <a:t>alcohol, excessive </a:t>
            </a:r>
            <a:r>
              <a:rPr lang="en-US" dirty="0">
                <a:latin typeface="Times New Roman" pitchFamily="18" charset="0"/>
                <a:cs typeface="Times New Roman" pitchFamily="18" charset="0"/>
              </a:rPr>
              <a:t>sugar or oral birth pills in their diet, since </a:t>
            </a:r>
            <a:r>
              <a:rPr lang="en-US" dirty="0" smtClean="0">
                <a:latin typeface="Times New Roman" pitchFamily="18" charset="0"/>
                <a:cs typeface="Times New Roman" pitchFamily="18" charset="0"/>
              </a:rPr>
              <a:t>B vitamins </a:t>
            </a:r>
            <a:r>
              <a:rPr lang="en-US" dirty="0">
                <a:latin typeface="Times New Roman" pitchFamily="18" charset="0"/>
                <a:cs typeface="Times New Roman" pitchFamily="18" charset="0"/>
              </a:rPr>
              <a:t>are water soluble and easily excreted. </a:t>
            </a: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Vitamins B1 </a:t>
            </a:r>
            <a:r>
              <a:rPr lang="en-US" dirty="0">
                <a:latin typeface="Times New Roman" pitchFamily="18" charset="0"/>
                <a:cs typeface="Times New Roman" pitchFamily="18" charset="0"/>
              </a:rPr>
              <a:t>or thiamine deficiency is mostly observed in white </a:t>
            </a:r>
            <a:r>
              <a:rPr lang="en-US" dirty="0" smtClean="0">
                <a:latin typeface="Times New Roman" pitchFamily="18" charset="0"/>
                <a:cs typeface="Times New Roman" pitchFamily="18" charset="0"/>
              </a:rPr>
              <a:t>rice eaters.</a:t>
            </a:r>
          </a:p>
          <a:p>
            <a:pPr algn="just"/>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Ribofalvin-5-phosphate </a:t>
            </a:r>
            <a:r>
              <a:rPr lang="en-US" dirty="0">
                <a:latin typeface="Times New Roman" pitchFamily="18" charset="0"/>
                <a:cs typeface="Times New Roman" pitchFamily="18" charset="0"/>
              </a:rPr>
              <a:t>is a cofactor for </a:t>
            </a:r>
            <a:r>
              <a:rPr lang="en-US" dirty="0" smtClean="0">
                <a:latin typeface="Times New Roman" pitchFamily="18" charset="0"/>
                <a:cs typeface="Times New Roman" pitchFamily="18" charset="0"/>
              </a:rPr>
              <a:t>vitamin B2 </a:t>
            </a:r>
            <a:r>
              <a:rPr lang="en-US" dirty="0">
                <a:latin typeface="Times New Roman" pitchFamily="18" charset="0"/>
                <a:cs typeface="Times New Roman" pitchFamily="18" charset="0"/>
              </a:rPr>
              <a:t>which is beneficial in people who lack the </a:t>
            </a:r>
            <a:r>
              <a:rPr lang="en-US" dirty="0" smtClean="0">
                <a:latin typeface="Times New Roman" pitchFamily="18" charset="0"/>
                <a:cs typeface="Times New Roman" pitchFamily="18" charset="0"/>
              </a:rPr>
              <a:t>enzyme to </a:t>
            </a:r>
            <a:r>
              <a:rPr lang="en-US" dirty="0">
                <a:latin typeface="Times New Roman" pitchFamily="18" charset="0"/>
                <a:cs typeface="Times New Roman" pitchFamily="18" charset="0"/>
              </a:rPr>
              <a:t>convert vitamin B2 because of nutritional factors </a:t>
            </a:r>
            <a:r>
              <a:rPr lang="en-US" dirty="0" smtClean="0">
                <a:latin typeface="Times New Roman" pitchFamily="18" charset="0"/>
                <a:cs typeface="Times New Roman" pitchFamily="18" charset="0"/>
              </a:rPr>
              <a:t>or disease </a:t>
            </a:r>
            <a:r>
              <a:rPr lang="en-US" dirty="0">
                <a:latin typeface="Times New Roman" pitchFamily="18" charset="0"/>
                <a:cs typeface="Times New Roman" pitchFamily="18" charset="0"/>
              </a:rPr>
              <a:t>condition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Niacinamide</a:t>
            </a:r>
            <a:r>
              <a:rPr lang="en-US" dirty="0">
                <a:latin typeface="Times New Roman" pitchFamily="18" charset="0"/>
                <a:cs typeface="Times New Roman" pitchFamily="18" charset="0"/>
              </a:rPr>
              <a:t> deficiency may cause </a:t>
            </a:r>
            <a:r>
              <a:rPr lang="en-US" dirty="0" smtClean="0">
                <a:latin typeface="Times New Roman" pitchFamily="18" charset="0"/>
                <a:cs typeface="Times New Roman" pitchFamily="18" charset="0"/>
              </a:rPr>
              <a:t>neurological and </a:t>
            </a:r>
            <a:r>
              <a:rPr lang="en-US" dirty="0">
                <a:latin typeface="Times New Roman" pitchFamily="18" charset="0"/>
                <a:cs typeface="Times New Roman" pitchFamily="18" charset="0"/>
              </a:rPr>
              <a:t>skin problems. The body can also </a:t>
            </a:r>
            <a:r>
              <a:rPr lang="en-US" dirty="0" smtClean="0">
                <a:latin typeface="Times New Roman" pitchFamily="18" charset="0"/>
                <a:cs typeface="Times New Roman" pitchFamily="18" charset="0"/>
              </a:rPr>
              <a:t>synthesize niacin </a:t>
            </a:r>
            <a:r>
              <a:rPr lang="en-US" dirty="0">
                <a:latin typeface="Times New Roman" pitchFamily="18" charset="0"/>
                <a:cs typeface="Times New Roman" pitchFamily="18" charset="0"/>
              </a:rPr>
              <a:t>from tryptophan.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8471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lnSpcReduction="10000"/>
          </a:bodyPr>
          <a:lstStyle/>
          <a:p>
            <a:r>
              <a:rPr lang="en-US" b="1" dirty="0">
                <a:latin typeface="Times New Roman" pitchFamily="18" charset="0"/>
                <a:cs typeface="Times New Roman" pitchFamily="18" charset="0"/>
              </a:rPr>
              <a:t>Pantothenic acid-A </a:t>
            </a:r>
            <a:r>
              <a:rPr lang="en-US" dirty="0">
                <a:latin typeface="Times New Roman" pitchFamily="18" charset="0"/>
                <a:cs typeface="Times New Roman" pitchFamily="18" charset="0"/>
              </a:rPr>
              <a:t>deficiency affect adrenal gland, immune and cardiovascular system.</a:t>
            </a:r>
          </a:p>
          <a:p>
            <a:pPr marL="109728" indent="0">
              <a:buNone/>
            </a:pP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Vitamin </a:t>
            </a:r>
            <a:r>
              <a:rPr lang="en-US" b="1" dirty="0">
                <a:latin typeface="Times New Roman" pitchFamily="18" charset="0"/>
                <a:cs typeface="Times New Roman" pitchFamily="18" charset="0"/>
              </a:rPr>
              <a:t>B6 </a:t>
            </a:r>
            <a:r>
              <a:rPr lang="en-US" dirty="0">
                <a:latin typeface="Times New Roman" pitchFamily="18" charset="0"/>
                <a:cs typeface="Times New Roman" pitchFamily="18" charset="0"/>
              </a:rPr>
              <a:t>is crucial for glucose production, hormone modulation and neurotransmitter synthesis. </a:t>
            </a:r>
            <a:r>
              <a:rPr lang="en-US" dirty="0" err="1">
                <a:latin typeface="Times New Roman" pitchFamily="18" charset="0"/>
                <a:cs typeface="Times New Roman" pitchFamily="18" charset="0"/>
              </a:rPr>
              <a:t>Pyridoxal</a:t>
            </a:r>
            <a:r>
              <a:rPr lang="en-US" dirty="0">
                <a:latin typeface="Times New Roman" pitchFamily="18" charset="0"/>
                <a:cs typeface="Times New Roman" pitchFamily="18" charset="0"/>
              </a:rPr>
              <a:t> 5-phosphate is considered as an active form of vitamin B6. </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Vitamin </a:t>
            </a:r>
            <a:r>
              <a:rPr lang="en-US" b="1" dirty="0">
                <a:latin typeface="Times New Roman" pitchFamily="18" charset="0"/>
                <a:cs typeface="Times New Roman" pitchFamily="18" charset="0"/>
              </a:rPr>
              <a:t>B12 </a:t>
            </a:r>
            <a:r>
              <a:rPr lang="en-US" dirty="0">
                <a:latin typeface="Times New Roman" pitchFamily="18" charset="0"/>
                <a:cs typeface="Times New Roman" pitchFamily="18" charset="0"/>
              </a:rPr>
              <a:t>deficiency may be observed in vegetarian people as plants have no appreciable vitamins </a:t>
            </a:r>
            <a:r>
              <a:rPr lang="en-US" dirty="0" smtClean="0">
                <a:latin typeface="Times New Roman" pitchFamily="18" charset="0"/>
                <a:cs typeface="Times New Roman" pitchFamily="18" charset="0"/>
              </a:rPr>
              <a:t>B12.</a:t>
            </a: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Folic </a:t>
            </a:r>
            <a:r>
              <a:rPr lang="en-US" b="1" dirty="0">
                <a:latin typeface="Times New Roman" pitchFamily="18" charset="0"/>
                <a:cs typeface="Times New Roman" pitchFamily="18" charset="0"/>
              </a:rPr>
              <a:t>acid </a:t>
            </a:r>
            <a:r>
              <a:rPr lang="en-US" dirty="0">
                <a:latin typeface="Times New Roman" pitchFamily="18" charset="0"/>
                <a:cs typeface="Times New Roman" pitchFamily="18" charset="0"/>
              </a:rPr>
              <a:t>is a B complex vitamin which contributes to healthy bone </a:t>
            </a:r>
            <a:r>
              <a:rPr lang="en-US" dirty="0" smtClean="0">
                <a:latin typeface="Times New Roman" pitchFamily="18" charset="0"/>
                <a:cs typeface="Times New Roman" pitchFamily="18" charset="0"/>
              </a:rPr>
              <a:t>formation.</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748598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Biotin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produced by </a:t>
            </a:r>
            <a:r>
              <a:rPr lang="en-US" dirty="0" smtClean="0">
                <a:latin typeface="Times New Roman" pitchFamily="18" charset="0"/>
                <a:cs typeface="Times New Roman" pitchFamily="18" charset="0"/>
              </a:rPr>
              <a:t>several species </a:t>
            </a:r>
            <a:r>
              <a:rPr lang="en-US" dirty="0">
                <a:latin typeface="Times New Roman" pitchFamily="18" charset="0"/>
                <a:cs typeface="Times New Roman" pitchFamily="18" charset="0"/>
              </a:rPr>
              <a:t>of intestinal flora prevents yeast from </a:t>
            </a:r>
            <a:r>
              <a:rPr lang="en-US" dirty="0" smtClean="0">
                <a:latin typeface="Times New Roman" pitchFamily="18" charset="0"/>
                <a:cs typeface="Times New Roman" pitchFamily="18" charset="0"/>
              </a:rPr>
              <a:t>converting to </a:t>
            </a:r>
            <a:r>
              <a:rPr lang="en-US" dirty="0">
                <a:latin typeface="Times New Roman" pitchFamily="18" charset="0"/>
                <a:cs typeface="Times New Roman" pitchFamily="18" charset="0"/>
              </a:rPr>
              <a:t>a more pathogenic fungal form. </a:t>
            </a:r>
            <a:endParaRPr lang="en-US" dirty="0" smtClean="0">
              <a:latin typeface="Times New Roman" pitchFamily="18" charset="0"/>
              <a:cs typeface="Times New Roman" pitchFamily="18" charset="0"/>
            </a:endParaRPr>
          </a:p>
          <a:p>
            <a:pPr marL="109728" indent="0">
              <a:buNone/>
            </a:pPr>
            <a:endParaRPr lang="en-US" dirty="0" smtClean="0"/>
          </a:p>
          <a:p>
            <a:endParaRPr lang="en-US" dirty="0"/>
          </a:p>
          <a:p>
            <a:r>
              <a:rPr lang="en-US" dirty="0">
                <a:latin typeface="Times New Roman" pitchFamily="18" charset="0"/>
                <a:cs typeface="Times New Roman" pitchFamily="18" charset="0"/>
              </a:rPr>
              <a:t>Among the other vitamins, </a:t>
            </a:r>
            <a:r>
              <a:rPr lang="en-US" b="1" dirty="0">
                <a:latin typeface="Times New Roman" pitchFamily="18" charset="0"/>
                <a:cs typeface="Times New Roman" pitchFamily="18" charset="0"/>
              </a:rPr>
              <a:t>vitamin C </a:t>
            </a:r>
            <a:r>
              <a:rPr lang="en-US" dirty="0">
                <a:latin typeface="Times New Roman" pitchFamily="18" charset="0"/>
                <a:cs typeface="Times New Roman" pitchFamily="18" charset="0"/>
              </a:rPr>
              <a:t>is the </a:t>
            </a:r>
            <a:r>
              <a:rPr lang="en-US" dirty="0" smtClean="0">
                <a:latin typeface="Times New Roman" pitchFamily="18" charset="0"/>
                <a:cs typeface="Times New Roman" pitchFamily="18" charset="0"/>
              </a:rPr>
              <a:t>body’s main </a:t>
            </a:r>
            <a:r>
              <a:rPr lang="en-US" dirty="0">
                <a:latin typeface="Times New Roman" pitchFamily="18" charset="0"/>
                <a:cs typeface="Times New Roman" pitchFamily="18" charset="0"/>
              </a:rPr>
              <a:t>water-soluble antioxidant. It is necessary for proper maintenance of bones. </a:t>
            </a:r>
            <a:endParaRPr lang="en-US" dirty="0"/>
          </a:p>
        </p:txBody>
      </p:sp>
    </p:spTree>
    <p:extLst>
      <p:ext uri="{BB962C8B-B14F-4D97-AF65-F5344CB8AC3E}">
        <p14:creationId xmlns:p14="http://schemas.microsoft.com/office/powerpoint/2010/main" xmlns="" val="1371973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9067800" cy="4330891"/>
          </a:xfrm>
        </p:spPr>
        <p:txBody>
          <a:bodyPr>
            <a:normAutofit/>
          </a:bodyPr>
          <a:lstStyle/>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Food </a:t>
            </a:r>
            <a:r>
              <a:rPr lang="en-US" dirty="0">
                <a:latin typeface="Times New Roman" pitchFamily="18" charset="0"/>
                <a:cs typeface="Times New Roman" pitchFamily="18" charset="0"/>
              </a:rPr>
              <a:t>and drugs from nature plays quite a significant </a:t>
            </a:r>
            <a:r>
              <a:rPr lang="en-US" dirty="0" smtClean="0">
                <a:latin typeface="Times New Roman" pitchFamily="18" charset="0"/>
                <a:cs typeface="Times New Roman" pitchFamily="18" charset="0"/>
              </a:rPr>
              <a:t>role in </a:t>
            </a:r>
            <a:r>
              <a:rPr lang="en-US" dirty="0">
                <a:latin typeface="Times New Roman" pitchFamily="18" charset="0"/>
                <a:cs typeface="Times New Roman" pitchFamily="18" charset="0"/>
              </a:rPr>
              <a:t>public healthcare system throughout the </a:t>
            </a:r>
            <a:r>
              <a:rPr lang="en-US" dirty="0" smtClean="0">
                <a:latin typeface="Times New Roman" pitchFamily="18" charset="0"/>
                <a:cs typeface="Times New Roman" pitchFamily="18" charset="0"/>
              </a:rPr>
              <a:t>world.</a:t>
            </a:r>
          </a:p>
          <a:p>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Human inquisitiveness </a:t>
            </a:r>
            <a:r>
              <a:rPr lang="en-US" dirty="0">
                <a:latin typeface="Times New Roman" pitchFamily="18" charset="0"/>
                <a:cs typeface="Times New Roman" pitchFamily="18" charset="0"/>
              </a:rPr>
              <a:t>and search for specific constituents of </a:t>
            </a:r>
            <a:r>
              <a:rPr lang="en-US" dirty="0" smtClean="0">
                <a:latin typeface="Times New Roman" pitchFamily="18" charset="0"/>
                <a:cs typeface="Times New Roman" pitchFamily="18" charset="0"/>
              </a:rPr>
              <a:t>plant, animals</a:t>
            </a:r>
            <a:r>
              <a:rPr lang="en-US" dirty="0">
                <a:latin typeface="Times New Roman" pitchFamily="18" charset="0"/>
                <a:cs typeface="Times New Roman" pitchFamily="18" charset="0"/>
              </a:rPr>
              <a:t>, minerals and microbial origin which are </a:t>
            </a:r>
            <a:r>
              <a:rPr lang="en-US" dirty="0" smtClean="0">
                <a:latin typeface="Times New Roman" pitchFamily="18" charset="0"/>
                <a:cs typeface="Times New Roman" pitchFamily="18" charset="0"/>
              </a:rPr>
              <a:t>beneficial to </a:t>
            </a:r>
            <a:r>
              <a:rPr lang="en-US" dirty="0">
                <a:latin typeface="Times New Roman" pitchFamily="18" charset="0"/>
                <a:cs typeface="Times New Roman" pitchFamily="18" charset="0"/>
              </a:rPr>
              <a:t>our overall health have caused coining of </a:t>
            </a:r>
            <a:r>
              <a:rPr lang="en-US" dirty="0" smtClean="0">
                <a:latin typeface="Times New Roman" pitchFamily="18" charset="0"/>
                <a:cs typeface="Times New Roman" pitchFamily="18" charset="0"/>
              </a:rPr>
              <a:t>terminologies such </a:t>
            </a:r>
            <a:r>
              <a:rPr lang="en-US" dirty="0">
                <a:latin typeface="Times New Roman" pitchFamily="18" charset="0"/>
                <a:cs typeface="Times New Roman" pitchFamily="18" charset="0"/>
              </a:rPr>
              <a:t>as functional foods or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Introduction</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08447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04800"/>
            <a:ext cx="85344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2495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Much </a:t>
            </a:r>
            <a:r>
              <a:rPr lang="en-US" dirty="0">
                <a:latin typeface="Times New Roman" pitchFamily="18" charset="0"/>
                <a:cs typeface="Times New Roman" pitchFamily="18" charset="0"/>
              </a:rPr>
              <a:t>of the reflux is not caused by too much acid in </a:t>
            </a:r>
            <a:r>
              <a:rPr lang="en-US" dirty="0" smtClean="0">
                <a:latin typeface="Times New Roman" pitchFamily="18" charset="0"/>
                <a:cs typeface="Times New Roman" pitchFamily="18" charset="0"/>
              </a:rPr>
              <a:t>the stomach </a:t>
            </a:r>
            <a:r>
              <a:rPr lang="en-US" dirty="0">
                <a:latin typeface="Times New Roman" pitchFamily="18" charset="0"/>
                <a:cs typeface="Times New Roman" pitchFamily="18" charset="0"/>
              </a:rPr>
              <a:t>but from poor digestion because of too little acid.</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As we ages, stomach cells responsible for acid production slow down, this in turn slows the transit time of food in the stomach causing reflux of food from the </a:t>
            </a:r>
            <a:r>
              <a:rPr lang="en-US" dirty="0" err="1" smtClean="0">
                <a:latin typeface="Times New Roman" pitchFamily="18" charset="0"/>
                <a:cs typeface="Times New Roman" pitchFamily="18" charset="0"/>
              </a:rPr>
              <a:t>oesophagus</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sz="4000" dirty="0" smtClean="0">
                <a:latin typeface="Times New Roman" pitchFamily="18" charset="0"/>
                <a:cs typeface="Times New Roman" pitchFamily="18" charset="0"/>
              </a:rPr>
              <a:t>Digestive </a:t>
            </a:r>
            <a:r>
              <a:rPr lang="en-US" sz="4000" dirty="0">
                <a:latin typeface="Times New Roman" pitchFamily="18" charset="0"/>
                <a:cs typeface="Times New Roman" pitchFamily="18" charset="0"/>
              </a:rPr>
              <a:t>Enzymes</a:t>
            </a:r>
            <a:r>
              <a:rPr lang="en-US" dirty="0"/>
              <a:t/>
            </a:r>
            <a:br>
              <a:rPr lang="en-US" dirty="0"/>
            </a:br>
            <a:endParaRPr lang="en-US" dirty="0"/>
          </a:p>
        </p:txBody>
      </p:sp>
    </p:spTree>
    <p:extLst>
      <p:ext uri="{BB962C8B-B14F-4D97-AF65-F5344CB8AC3E}">
        <p14:creationId xmlns:p14="http://schemas.microsoft.com/office/powerpoint/2010/main" xmlns="" val="2751738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229600" cy="5943600"/>
          </a:xfrm>
        </p:spPr>
        <p:txBody>
          <a:bodyPr>
            <a:normAutofit fontScale="92500" lnSpcReduction="10000"/>
          </a:bodyPr>
          <a:lstStyle/>
          <a:p>
            <a:pPr marL="109728" indent="0">
              <a:buNone/>
            </a:pPr>
            <a:r>
              <a:rPr lang="en-US" dirty="0" smtClean="0">
                <a:latin typeface="Times New Roman" pitchFamily="18" charset="0"/>
                <a:cs typeface="Times New Roman" pitchFamily="18" charset="0"/>
              </a:rPr>
              <a:t>Variety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digestive enzymes </a:t>
            </a:r>
            <a:r>
              <a:rPr lang="en-US" dirty="0">
                <a:latin typeface="Times New Roman" pitchFamily="18" charset="0"/>
                <a:cs typeface="Times New Roman" pitchFamily="18" charset="0"/>
              </a:rPr>
              <a:t>can be used as digestive aid to help </a:t>
            </a:r>
            <a:r>
              <a:rPr lang="en-US" dirty="0" smtClean="0">
                <a:latin typeface="Times New Roman" pitchFamily="18" charset="0"/>
                <a:cs typeface="Times New Roman" pitchFamily="18" charset="0"/>
              </a:rPr>
              <a:t>absorb and </a:t>
            </a:r>
            <a:r>
              <a:rPr lang="en-US" dirty="0">
                <a:latin typeface="Times New Roman" pitchFamily="18" charset="0"/>
                <a:cs typeface="Times New Roman" pitchFamily="18" charset="0"/>
              </a:rPr>
              <a:t>digest the food material. </a:t>
            </a:r>
            <a:endParaRPr lang="en-US" dirty="0" smtClean="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pPr marL="109728" indent="0" algn="just">
              <a:buNone/>
            </a:pPr>
            <a:r>
              <a:rPr lang="en-US" b="1" dirty="0" smtClean="0">
                <a:latin typeface="Times New Roman" pitchFamily="18" charset="0"/>
                <a:cs typeface="Times New Roman" pitchFamily="18" charset="0"/>
              </a:rPr>
              <a:t>Pepsin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principal </a:t>
            </a:r>
            <a:r>
              <a:rPr lang="en-US" dirty="0" smtClean="0">
                <a:latin typeface="Times New Roman" pitchFamily="18" charset="0"/>
                <a:cs typeface="Times New Roman" pitchFamily="18" charset="0"/>
              </a:rPr>
              <a:t>digestive enzymes </a:t>
            </a:r>
            <a:r>
              <a:rPr lang="en-US" dirty="0">
                <a:latin typeface="Times New Roman" pitchFamily="18" charset="0"/>
                <a:cs typeface="Times New Roman" pitchFamily="18" charset="0"/>
              </a:rPr>
              <a:t>in gastric juices is a digestive aid for proteins.</a:t>
            </a:r>
          </a:p>
          <a:p>
            <a:pPr marL="109728" indent="0">
              <a:buNone/>
            </a:pPr>
            <a:endParaRPr lang="en-US" b="1" dirty="0" smtClean="0">
              <a:latin typeface="Times New Roman" pitchFamily="18" charset="0"/>
              <a:cs typeface="Times New Roman" pitchFamily="18" charset="0"/>
            </a:endParaRPr>
          </a:p>
          <a:p>
            <a:pPr marL="109728" indent="0" algn="just">
              <a:buNone/>
            </a:pPr>
            <a:r>
              <a:rPr lang="en-US" b="1" dirty="0" err="1" smtClean="0">
                <a:latin typeface="Times New Roman" pitchFamily="18" charset="0"/>
                <a:cs typeface="Times New Roman" pitchFamily="18" charset="0"/>
              </a:rPr>
              <a:t>Pancreatin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an enzyme from pancreas is often found in</a:t>
            </a:r>
          </a:p>
          <a:p>
            <a:pPr marL="109728" indent="0" algn="just">
              <a:buNone/>
            </a:pPr>
            <a:r>
              <a:rPr lang="en-US" dirty="0" smtClean="0">
                <a:latin typeface="Times New Roman" pitchFamily="18" charset="0"/>
                <a:cs typeface="Times New Roman" pitchFamily="18" charset="0"/>
              </a:rPr>
              <a:t> enzymatic </a:t>
            </a:r>
            <a:r>
              <a:rPr lang="en-US" dirty="0">
                <a:latin typeface="Times New Roman" pitchFamily="18" charset="0"/>
                <a:cs typeface="Times New Roman" pitchFamily="18" charset="0"/>
              </a:rPr>
              <a:t>formulation.</a:t>
            </a:r>
          </a:p>
          <a:p>
            <a:pPr marL="109728" indent="0" algn="just">
              <a:buNone/>
            </a:pPr>
            <a:endParaRPr lang="en-US" b="1" dirty="0">
              <a:latin typeface="Times New Roman" pitchFamily="18" charset="0"/>
              <a:cs typeface="Times New Roman" pitchFamily="18" charset="0"/>
            </a:endParaRPr>
          </a:p>
          <a:p>
            <a:pPr marL="109728" indent="0" algn="just">
              <a:buNone/>
            </a:pPr>
            <a:r>
              <a:rPr lang="en-US" b="1" dirty="0" err="1" smtClean="0">
                <a:latin typeface="Times New Roman" pitchFamily="18" charset="0"/>
                <a:cs typeface="Times New Roman" pitchFamily="18" charset="0"/>
              </a:rPr>
              <a:t>Pancrilipase</a:t>
            </a:r>
            <a:r>
              <a:rPr lang="en-US" dirty="0" smtClean="0">
                <a:latin typeface="Times New Roman" pitchFamily="18" charset="0"/>
                <a:cs typeface="Times New Roman" pitchFamily="18" charset="0"/>
              </a:rPr>
              <a:t> helps the body to break down fat in small intestine while amylase helps in improve digestion of</a:t>
            </a:r>
          </a:p>
          <a:p>
            <a:pPr marL="109728" indent="0" algn="just">
              <a:buNone/>
            </a:pPr>
            <a:r>
              <a:rPr lang="en-US" dirty="0" smtClean="0">
                <a:latin typeface="Times New Roman" pitchFamily="18" charset="0"/>
                <a:cs typeface="Times New Roman" pitchFamily="18" charset="0"/>
              </a:rPr>
              <a:t>carbohydrates and sugars. </a:t>
            </a:r>
          </a:p>
          <a:p>
            <a:pPr marL="109728" indent="0" algn="just">
              <a:buNone/>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Betaine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HCl</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used as a phase I digestive aid for proper digestion. </a:t>
            </a:r>
          </a:p>
        </p:txBody>
      </p:sp>
    </p:spTree>
    <p:extLst>
      <p:ext uri="{BB962C8B-B14F-4D97-AF65-F5344CB8AC3E}">
        <p14:creationId xmlns:p14="http://schemas.microsoft.com/office/powerpoint/2010/main" xmlns="" val="3697052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pPr marL="109728" indent="0" algn="just">
              <a:buNone/>
            </a:pPr>
            <a:endParaRPr lang="en-US" dirty="0" smtClean="0">
              <a:latin typeface="Times New Roman" pitchFamily="18" charset="0"/>
              <a:cs typeface="Times New Roman" pitchFamily="18" charset="0"/>
            </a:endParaRPr>
          </a:p>
          <a:p>
            <a:pPr marL="109728" indent="0" algn="just">
              <a:buNone/>
            </a:pPr>
            <a:endParaRPr lang="en-US" dirty="0">
              <a:latin typeface="Times New Roman" pitchFamily="18" charset="0"/>
              <a:cs typeface="Times New Roman" pitchFamily="18" charset="0"/>
            </a:endParaRPr>
          </a:p>
          <a:p>
            <a:pPr marL="109728" indent="0" algn="just">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plant </a:t>
            </a:r>
            <a:r>
              <a:rPr lang="en-US" b="1" dirty="0" err="1">
                <a:latin typeface="Times New Roman" pitchFamily="18" charset="0"/>
                <a:cs typeface="Times New Roman" pitchFamily="18" charset="0"/>
              </a:rPr>
              <a:t>proteolytic</a:t>
            </a:r>
            <a:r>
              <a:rPr lang="en-US" b="1" dirty="0">
                <a:latin typeface="Times New Roman" pitchFamily="18" charset="0"/>
                <a:cs typeface="Times New Roman" pitchFamily="18" charset="0"/>
              </a:rPr>
              <a:t> enzyme, papain</a:t>
            </a:r>
            <a:r>
              <a:rPr lang="en-US" dirty="0">
                <a:latin typeface="Times New Roman" pitchFamily="18" charset="0"/>
                <a:cs typeface="Times New Roman" pitchFamily="18" charset="0"/>
              </a:rPr>
              <a:t> obtained from </a:t>
            </a:r>
            <a:r>
              <a:rPr lang="en-US" b="1" i="1" dirty="0" err="1">
                <a:solidFill>
                  <a:srgbClr val="C00000"/>
                </a:solidFill>
                <a:latin typeface="Times New Roman" pitchFamily="18" charset="0"/>
                <a:cs typeface="Times New Roman" pitchFamily="18" charset="0"/>
              </a:rPr>
              <a:t>Carica</a:t>
            </a:r>
            <a:r>
              <a:rPr lang="en-US" b="1" i="1" dirty="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pappaya</a:t>
            </a:r>
            <a:r>
              <a:rPr lang="en-US" b="1" i="1" dirty="0" smtClean="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fruits and </a:t>
            </a:r>
            <a:r>
              <a:rPr lang="en-US" b="1" dirty="0" err="1" smtClean="0">
                <a:latin typeface="Times New Roman" pitchFamily="18" charset="0"/>
                <a:cs typeface="Times New Roman" pitchFamily="18" charset="0"/>
              </a:rPr>
              <a:t>bromelain</a:t>
            </a:r>
            <a:r>
              <a:rPr lang="en-US" b="1" dirty="0" smtClean="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derived from stem and fruit of pineapple </a:t>
            </a:r>
            <a:r>
              <a:rPr lang="en-US" dirty="0" smtClean="0">
                <a:latin typeface="Times New Roman" pitchFamily="18" charset="0"/>
                <a:cs typeface="Times New Roman" pitchFamily="18" charset="0"/>
              </a:rPr>
              <a:t>  are </a:t>
            </a:r>
            <a:r>
              <a:rPr lang="en-US" dirty="0">
                <a:latin typeface="Times New Roman" pitchFamily="18" charset="0"/>
                <a:cs typeface="Times New Roman" pitchFamily="18" charset="0"/>
              </a:rPr>
              <a:t>used as an aid in digestion and are commonly found in digestive products.</a:t>
            </a:r>
          </a:p>
          <a:p>
            <a:endParaRPr lang="en-US" dirty="0"/>
          </a:p>
        </p:txBody>
      </p:sp>
    </p:spTree>
    <p:extLst>
      <p:ext uri="{BB962C8B-B14F-4D97-AF65-F5344CB8AC3E}">
        <p14:creationId xmlns:p14="http://schemas.microsoft.com/office/powerpoint/2010/main" xmlns="" val="892963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25000" lnSpcReduction="20000"/>
          </a:bodyPr>
          <a:lstStyle/>
          <a:p>
            <a:endParaRPr lang="en-US" dirty="0">
              <a:latin typeface="Times New Roman" pitchFamily="18" charset="0"/>
              <a:cs typeface="Times New Roman" pitchFamily="18" charset="0"/>
            </a:endParaRPr>
          </a:p>
          <a:p>
            <a:pPr algn="just"/>
            <a:r>
              <a:rPr lang="en-US" sz="11200" dirty="0">
                <a:latin typeface="Times New Roman" pitchFamily="18" charset="0"/>
                <a:cs typeface="Times New Roman" pitchFamily="18" charset="0"/>
              </a:rPr>
              <a:t>Probiotics (for life) can be described as a live </a:t>
            </a:r>
            <a:r>
              <a:rPr lang="en-US" sz="11200" dirty="0" smtClean="0">
                <a:latin typeface="Times New Roman" pitchFamily="18" charset="0"/>
                <a:cs typeface="Times New Roman" pitchFamily="18" charset="0"/>
              </a:rPr>
              <a:t>microorganism which </a:t>
            </a:r>
            <a:r>
              <a:rPr lang="en-US" sz="11200" dirty="0">
                <a:latin typeface="Times New Roman" pitchFamily="18" charset="0"/>
                <a:cs typeface="Times New Roman" pitchFamily="18" charset="0"/>
              </a:rPr>
              <a:t>when ingested with or without food improves </a:t>
            </a:r>
            <a:r>
              <a:rPr lang="en-US" sz="11200" dirty="0" smtClean="0">
                <a:latin typeface="Times New Roman" pitchFamily="18" charset="0"/>
                <a:cs typeface="Times New Roman" pitchFamily="18" charset="0"/>
              </a:rPr>
              <a:t>the intestinal </a:t>
            </a:r>
            <a:r>
              <a:rPr lang="en-US" sz="11200" dirty="0">
                <a:latin typeface="Times New Roman" pitchFamily="18" charset="0"/>
                <a:cs typeface="Times New Roman" pitchFamily="18" charset="0"/>
              </a:rPr>
              <a:t>microbial balance and consequently the health </a:t>
            </a:r>
            <a:r>
              <a:rPr lang="en-US" sz="11200" dirty="0" smtClean="0">
                <a:latin typeface="Times New Roman" pitchFamily="18" charset="0"/>
                <a:cs typeface="Times New Roman" pitchFamily="18" charset="0"/>
              </a:rPr>
              <a:t>and functioning </a:t>
            </a:r>
            <a:r>
              <a:rPr lang="en-US" sz="11200" dirty="0">
                <a:latin typeface="Times New Roman" pitchFamily="18" charset="0"/>
                <a:cs typeface="Times New Roman" pitchFamily="18" charset="0"/>
              </a:rPr>
              <a:t>of large </a:t>
            </a:r>
            <a:r>
              <a:rPr lang="en-US" sz="11200" dirty="0" smtClean="0">
                <a:latin typeface="Times New Roman" pitchFamily="18" charset="0"/>
                <a:cs typeface="Times New Roman" pitchFamily="18" charset="0"/>
              </a:rPr>
              <a:t>intestine.</a:t>
            </a:r>
          </a:p>
          <a:p>
            <a:pPr marL="109728" indent="0" algn="just">
              <a:buNone/>
            </a:pPr>
            <a:endParaRPr lang="en-US" sz="11200" dirty="0" smtClean="0">
              <a:latin typeface="Times New Roman" pitchFamily="18" charset="0"/>
              <a:cs typeface="Times New Roman" pitchFamily="18" charset="0"/>
            </a:endParaRPr>
          </a:p>
          <a:p>
            <a:pPr algn="just"/>
            <a:r>
              <a:rPr lang="en-US" sz="11200" dirty="0" smtClean="0">
                <a:latin typeface="Times New Roman" pitchFamily="18" charset="0"/>
                <a:cs typeface="Times New Roman" pitchFamily="18" charset="0"/>
              </a:rPr>
              <a:t>Probiotics </a:t>
            </a:r>
            <a:r>
              <a:rPr lang="en-US" sz="11200" dirty="0">
                <a:latin typeface="Times New Roman" pitchFamily="18" charset="0"/>
                <a:cs typeface="Times New Roman" pitchFamily="18" charset="0"/>
              </a:rPr>
              <a:t>or friendly </a:t>
            </a:r>
            <a:r>
              <a:rPr lang="en-US" sz="11200" dirty="0" smtClean="0">
                <a:latin typeface="Times New Roman" pitchFamily="18" charset="0"/>
                <a:cs typeface="Times New Roman" pitchFamily="18" charset="0"/>
              </a:rPr>
              <a:t>bacteria present </a:t>
            </a:r>
            <a:r>
              <a:rPr lang="en-US" sz="11200" dirty="0">
                <a:latin typeface="Times New Roman" pitchFamily="18" charset="0"/>
                <a:cs typeface="Times New Roman" pitchFamily="18" charset="0"/>
              </a:rPr>
              <a:t>in the dairy food are another area of </a:t>
            </a:r>
            <a:r>
              <a:rPr lang="en-US" sz="11200" dirty="0" smtClean="0">
                <a:latin typeface="Times New Roman" pitchFamily="18" charset="0"/>
                <a:cs typeface="Times New Roman" pitchFamily="18" charset="0"/>
              </a:rPr>
              <a:t>functional foods</a:t>
            </a:r>
            <a:r>
              <a:rPr lang="en-US" sz="11200" dirty="0">
                <a:latin typeface="Times New Roman" pitchFamily="18" charset="0"/>
                <a:cs typeface="Times New Roman" pitchFamily="18" charset="0"/>
              </a:rPr>
              <a:t>. </a:t>
            </a:r>
          </a:p>
          <a:p>
            <a:pPr algn="just"/>
            <a:endParaRPr lang="en-US" sz="11200" dirty="0" smtClean="0">
              <a:latin typeface="Times New Roman" pitchFamily="18" charset="0"/>
              <a:cs typeface="Times New Roman" pitchFamily="18" charset="0"/>
            </a:endParaRPr>
          </a:p>
          <a:p>
            <a:pPr algn="just"/>
            <a:r>
              <a:rPr lang="en-US" sz="11200" dirty="0" smtClean="0">
                <a:latin typeface="Times New Roman" pitchFamily="18" charset="0"/>
                <a:cs typeface="Times New Roman" pitchFamily="18" charset="0"/>
              </a:rPr>
              <a:t>Approximately </a:t>
            </a:r>
            <a:r>
              <a:rPr lang="en-US" sz="11200" dirty="0">
                <a:latin typeface="Times New Roman" pitchFamily="18" charset="0"/>
                <a:cs typeface="Times New Roman" pitchFamily="18" charset="0"/>
              </a:rPr>
              <a:t>95% of all bacteria found in </a:t>
            </a:r>
            <a:r>
              <a:rPr lang="en-US" sz="11200" dirty="0" smtClean="0">
                <a:latin typeface="Times New Roman" pitchFamily="18" charset="0"/>
                <a:cs typeface="Times New Roman" pitchFamily="18" charset="0"/>
              </a:rPr>
              <a:t>human body </a:t>
            </a:r>
            <a:r>
              <a:rPr lang="en-US" sz="11200" dirty="0">
                <a:latin typeface="Times New Roman" pitchFamily="18" charset="0"/>
                <a:cs typeface="Times New Roman" pitchFamily="18" charset="0"/>
              </a:rPr>
              <a:t>are located in colon; some of which are desirable </a:t>
            </a:r>
            <a:r>
              <a:rPr lang="en-US" sz="11200" dirty="0" smtClean="0">
                <a:latin typeface="Times New Roman" pitchFamily="18" charset="0"/>
                <a:cs typeface="Times New Roman" pitchFamily="18" charset="0"/>
              </a:rPr>
              <a:t>and helpful </a:t>
            </a:r>
            <a:r>
              <a:rPr lang="en-US" sz="11200" dirty="0">
                <a:latin typeface="Times New Roman" pitchFamily="18" charset="0"/>
                <a:cs typeface="Times New Roman" pitchFamily="18" charset="0"/>
              </a:rPr>
              <a:t>while others harmful</a:t>
            </a:r>
            <a:r>
              <a:rPr lang="en-US" sz="5500" dirty="0" smtClean="0">
                <a:latin typeface="Times New Roman" pitchFamily="18" charset="0"/>
                <a:cs typeface="Times New Roman" pitchFamily="18" charset="0"/>
              </a:rPr>
              <a:t>.</a:t>
            </a:r>
          </a:p>
          <a:p>
            <a:endParaRPr lang="en-US" sz="4200" dirty="0" smtClean="0">
              <a:latin typeface="Times New Roman" pitchFamily="18" charset="0"/>
              <a:cs typeface="Times New Roman" pitchFamily="18" charset="0"/>
            </a:endParaRPr>
          </a:p>
          <a:p>
            <a:endParaRPr lang="en-US" sz="4200" dirty="0">
              <a:latin typeface="Times New Roman" pitchFamily="18" charset="0"/>
              <a:cs typeface="Times New Roman" pitchFamily="18" charset="0"/>
            </a:endParaRPr>
          </a:p>
          <a:p>
            <a:endParaRPr lang="en-US" sz="4200" dirty="0" smtClean="0">
              <a:latin typeface="Times New Roman" pitchFamily="18" charset="0"/>
              <a:cs typeface="Times New Roman" pitchFamily="18" charset="0"/>
            </a:endParaRPr>
          </a:p>
          <a:p>
            <a:pPr marL="109728" indent="0">
              <a:buNone/>
            </a:pPr>
            <a:r>
              <a:rPr lang="en-US" sz="4200" dirty="0" smtClean="0">
                <a:latin typeface="Times New Roman" pitchFamily="18" charset="0"/>
                <a:cs typeface="Times New Roman" pitchFamily="18" charset="0"/>
              </a:rPr>
              <a:t> </a:t>
            </a:r>
            <a:endParaRPr lang="en-US" sz="4200"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600" dirty="0" smtClean="0">
                <a:latin typeface="Times New Roman" pitchFamily="18" charset="0"/>
                <a:cs typeface="Times New Roman" pitchFamily="18" charset="0"/>
              </a:rPr>
              <a:t>Probiotic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839606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019800"/>
          </a:xfrm>
        </p:spPr>
        <p:txBody>
          <a:bodyPr>
            <a:normAutofit fontScale="92500" lnSpcReduction="10000"/>
          </a:bodyPr>
          <a:lstStyle/>
          <a:p>
            <a:endParaRPr lang="en-US" sz="2800" dirty="0" smtClean="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natural balance between these two groups of microbes plays an important role in the health and functioning of the large </a:t>
            </a:r>
            <a:r>
              <a:rPr lang="en-US" sz="2800" dirty="0" smtClean="0">
                <a:latin typeface="Times New Roman" pitchFamily="18" charset="0"/>
                <a:cs typeface="Times New Roman" pitchFamily="18" charset="0"/>
              </a:rPr>
              <a:t>intestine.</a:t>
            </a:r>
          </a:p>
          <a:p>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Probiotics </a:t>
            </a:r>
            <a:r>
              <a:rPr lang="en-US" sz="2800" dirty="0">
                <a:latin typeface="Times New Roman" pitchFamily="18" charset="0"/>
                <a:cs typeface="Times New Roman" pitchFamily="18" charset="0"/>
              </a:rPr>
              <a:t>bacteria promote gut health. </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Bioyoghurts</a:t>
            </a:r>
            <a:r>
              <a:rPr lang="en-US" dirty="0" smtClean="0">
                <a:latin typeface="Times New Roman" pitchFamily="18" charset="0"/>
                <a:cs typeface="Times New Roman" pitchFamily="18" charset="0"/>
              </a:rPr>
              <a:t> containing Lactobacillus </a:t>
            </a:r>
            <a:r>
              <a:rPr lang="en-US" dirty="0" err="1">
                <a:latin typeface="Times New Roman" pitchFamily="18" charset="0"/>
                <a:cs typeface="Times New Roman" pitchFamily="18" charset="0"/>
              </a:rPr>
              <a:t>acidophillus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Bifidobacteria</a:t>
            </a:r>
            <a:r>
              <a:rPr lang="en-US" dirty="0">
                <a:latin typeface="Times New Roman" pitchFamily="18" charset="0"/>
                <a:cs typeface="Times New Roman" pitchFamily="18" charset="0"/>
              </a:rPr>
              <a:t> lead the probiotics.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Lactobacillus </a:t>
            </a:r>
            <a:r>
              <a:rPr lang="en-US" dirty="0" err="1">
                <a:latin typeface="Times New Roman" pitchFamily="18" charset="0"/>
                <a:cs typeface="Times New Roman" pitchFamily="18" charset="0"/>
              </a:rPr>
              <a:t>acidophillus</a:t>
            </a:r>
            <a:r>
              <a:rPr lang="en-US" dirty="0">
                <a:latin typeface="Times New Roman" pitchFamily="18" charset="0"/>
                <a:cs typeface="Times New Roman" pitchFamily="18" charset="0"/>
              </a:rPr>
              <a:t> can reduce the incidence of </a:t>
            </a:r>
            <a:r>
              <a:rPr lang="en-US" dirty="0" smtClean="0">
                <a:latin typeface="Times New Roman" pitchFamily="18" charset="0"/>
                <a:cs typeface="Times New Roman" pitchFamily="18" charset="0"/>
              </a:rPr>
              <a:t>vaginal infections </a:t>
            </a:r>
            <a:r>
              <a:rPr lang="en-US" dirty="0">
                <a:latin typeface="Times New Roman" pitchFamily="18" charset="0"/>
                <a:cs typeface="Times New Roman" pitchFamily="18" charset="0"/>
              </a:rPr>
              <a:t>including thrush and bacterial </a:t>
            </a:r>
            <a:r>
              <a:rPr lang="en-US" dirty="0" err="1">
                <a:latin typeface="Times New Roman" pitchFamily="18" charset="0"/>
                <a:cs typeface="Times New Roman" pitchFamily="18" charset="0"/>
              </a:rPr>
              <a:t>vaginosis</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Lactobacillus </a:t>
            </a:r>
            <a:r>
              <a:rPr lang="en-US" dirty="0">
                <a:latin typeface="Times New Roman" pitchFamily="18" charset="0"/>
                <a:cs typeface="Times New Roman" pitchFamily="18" charset="0"/>
              </a:rPr>
              <a:t>GG are also used as </a:t>
            </a:r>
            <a:r>
              <a:rPr lang="en-US" dirty="0" smtClean="0">
                <a:latin typeface="Times New Roman" pitchFamily="18" charset="0"/>
                <a:cs typeface="Times New Roman" pitchFamily="18" charset="0"/>
              </a:rPr>
              <a:t>probiotics to </a:t>
            </a:r>
            <a:r>
              <a:rPr lang="en-US" dirty="0">
                <a:latin typeface="Times New Roman" pitchFamily="18" charset="0"/>
                <a:cs typeface="Times New Roman" pitchFamily="18" charset="0"/>
              </a:rPr>
              <a:t>restore the </a:t>
            </a:r>
            <a:r>
              <a:rPr lang="en-US" dirty="0" smtClean="0">
                <a:latin typeface="Times New Roman" pitchFamily="18" charset="0"/>
                <a:cs typeface="Times New Roman" pitchFamily="18" charset="0"/>
              </a:rPr>
              <a:t>imbalance.</a:t>
            </a: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175055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lnSpcReduction="10000"/>
          </a:bodyPr>
          <a:lstStyle/>
          <a:p>
            <a:pPr algn="just"/>
            <a:r>
              <a:rPr lang="en-US" dirty="0" err="1">
                <a:latin typeface="Times New Roman" pitchFamily="18" charset="0"/>
                <a:cs typeface="Times New Roman" pitchFamily="18" charset="0"/>
              </a:rPr>
              <a:t>Lactohacillus</a:t>
            </a:r>
            <a:r>
              <a:rPr lang="en-US" dirty="0">
                <a:latin typeface="Times New Roman" pitchFamily="18" charset="0"/>
                <a:cs typeface="Times New Roman" pitchFamily="18" charset="0"/>
              </a:rPr>
              <a:t> GG </a:t>
            </a:r>
            <a:r>
              <a:rPr lang="en-US" dirty="0" smtClean="0">
                <a:latin typeface="Times New Roman" pitchFamily="18" charset="0"/>
                <a:cs typeface="Times New Roman" pitchFamily="18" charset="0"/>
              </a:rPr>
              <a:t>may also </a:t>
            </a:r>
            <a:r>
              <a:rPr lang="en-US" dirty="0">
                <a:latin typeface="Times New Roman" pitchFamily="18" charset="0"/>
                <a:cs typeface="Times New Roman" pitchFamily="18" charset="0"/>
              </a:rPr>
              <a:t>be helpful in treating antibiotics associated </a:t>
            </a:r>
            <a:r>
              <a:rPr lang="en-US" dirty="0" err="1">
                <a:latin typeface="Times New Roman" pitchFamily="18" charset="0"/>
                <a:cs typeface="Times New Roman" pitchFamily="18" charset="0"/>
              </a:rPr>
              <a:t>diarrhoea</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Biofidobacteria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may help fight wide range of harmful food poisoning bacteria including potentially harmful </a:t>
            </a:r>
            <a:r>
              <a:rPr lang="en-US" dirty="0" err="1">
                <a:latin typeface="Times New Roman" pitchFamily="18" charset="0"/>
                <a:cs typeface="Times New Roman" pitchFamily="18" charset="0"/>
              </a:rPr>
              <a:t>E.coli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StreptococcusB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thermophilus</a:t>
            </a:r>
            <a:r>
              <a:rPr lang="en-US" dirty="0">
                <a:latin typeface="Times New Roman" pitchFamily="18" charset="0"/>
                <a:cs typeface="Times New Roman" pitchFamily="18" charset="0"/>
              </a:rPr>
              <a:t> both found in yoghurt can prevent young children suffering from </a:t>
            </a:r>
            <a:r>
              <a:rPr lang="en-US" dirty="0" err="1">
                <a:latin typeface="Times New Roman" pitchFamily="18" charset="0"/>
                <a:cs typeface="Times New Roman" pitchFamily="18" charset="0"/>
              </a:rPr>
              <a:t>diarrhoea</a:t>
            </a:r>
            <a:r>
              <a:rPr lang="en-US" dirty="0">
                <a:latin typeface="Times New Roman" pitchFamily="18" charset="0"/>
                <a:cs typeface="Times New Roman" pitchFamily="18" charset="0"/>
              </a:rPr>
              <a:t>. </a:t>
            </a: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Probiotics </a:t>
            </a:r>
            <a:r>
              <a:rPr lang="en-US" dirty="0">
                <a:latin typeface="Times New Roman" pitchFamily="18" charset="0"/>
                <a:cs typeface="Times New Roman" pitchFamily="18" charset="0"/>
              </a:rPr>
              <a:t>may also help reduce certain food allergies.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Probiotics </a:t>
            </a:r>
            <a:r>
              <a:rPr lang="en-US" dirty="0">
                <a:latin typeface="Times New Roman" pitchFamily="18" charset="0"/>
                <a:cs typeface="Times New Roman" pitchFamily="18" charset="0"/>
              </a:rPr>
              <a:t>only have a transient effect and regular daily</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intake </a:t>
            </a:r>
            <a:r>
              <a:rPr lang="en-US" dirty="0">
                <a:latin typeface="Times New Roman" pitchFamily="18" charset="0"/>
                <a:cs typeface="Times New Roman" pitchFamily="18" charset="0"/>
              </a:rPr>
              <a:t>is needed to bring about health </a:t>
            </a:r>
            <a:r>
              <a:rPr lang="en-US" dirty="0" smtClean="0">
                <a:latin typeface="Times New Roman" pitchFamily="18" charset="0"/>
                <a:cs typeface="Times New Roman" pitchFamily="18" charset="0"/>
              </a:rPr>
              <a:t>benefits.</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931092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a:p>
          <a:p>
            <a:pPr algn="just"/>
            <a:r>
              <a:rPr lang="en-US" dirty="0">
                <a:latin typeface="Times New Roman" pitchFamily="18" charset="0"/>
                <a:cs typeface="Times New Roman" pitchFamily="18" charset="0"/>
              </a:rPr>
              <a:t>Prebiotics are the food components that escape </a:t>
            </a:r>
            <a:r>
              <a:rPr lang="en-US" dirty="0" smtClean="0">
                <a:latin typeface="Times New Roman" pitchFamily="18" charset="0"/>
                <a:cs typeface="Times New Roman" pitchFamily="18" charset="0"/>
              </a:rPr>
              <a:t>digestion by </a:t>
            </a:r>
            <a:r>
              <a:rPr lang="en-US" dirty="0">
                <a:latin typeface="Times New Roman" pitchFamily="18" charset="0"/>
                <a:cs typeface="Times New Roman" pitchFamily="18" charset="0"/>
              </a:rPr>
              <a:t>normal human digestive enzymes and safely in </a:t>
            </a:r>
            <a:r>
              <a:rPr lang="en-US" dirty="0" smtClean="0">
                <a:latin typeface="Times New Roman" pitchFamily="18" charset="0"/>
                <a:cs typeface="Times New Roman" pitchFamily="18" charset="0"/>
              </a:rPr>
              <a:t>intact form </a:t>
            </a:r>
            <a:r>
              <a:rPr lang="en-US" dirty="0">
                <a:latin typeface="Times New Roman" pitchFamily="18" charset="0"/>
                <a:cs typeface="Times New Roman" pitchFamily="18" charset="0"/>
              </a:rPr>
              <a:t>reach the colon after passage through the stomach </a:t>
            </a:r>
            <a:r>
              <a:rPr lang="en-US" dirty="0" smtClean="0">
                <a:latin typeface="Times New Roman" pitchFamily="18" charset="0"/>
                <a:cs typeface="Times New Roman" pitchFamily="18" charset="0"/>
              </a:rPr>
              <a:t>and small </a:t>
            </a:r>
            <a:r>
              <a:rPr lang="en-US" dirty="0">
                <a:latin typeface="Times New Roman" pitchFamily="18" charset="0"/>
                <a:cs typeface="Times New Roman" pitchFamily="18" charset="0"/>
              </a:rPr>
              <a:t>intestine, where they selectively promote the </a:t>
            </a:r>
            <a:r>
              <a:rPr lang="en-US" dirty="0" smtClean="0">
                <a:latin typeface="Times New Roman" pitchFamily="18" charset="0"/>
                <a:cs typeface="Times New Roman" pitchFamily="18" charset="0"/>
              </a:rPr>
              <a:t>growth of </a:t>
            </a:r>
            <a:r>
              <a:rPr lang="en-US" dirty="0">
                <a:latin typeface="Times New Roman" pitchFamily="18" charset="0"/>
                <a:cs typeface="Times New Roman" pitchFamily="18" charset="0"/>
              </a:rPr>
              <a:t>probiotics.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Probiotics </a:t>
            </a:r>
            <a:r>
              <a:rPr lang="en-US" dirty="0">
                <a:latin typeface="Times New Roman" pitchFamily="18" charset="0"/>
                <a:cs typeface="Times New Roman" pitchFamily="18" charset="0"/>
              </a:rPr>
              <a:t>alone can hardly survive the </a:t>
            </a:r>
            <a:r>
              <a:rPr lang="en-US" dirty="0" err="1" smtClean="0">
                <a:latin typeface="Times New Roman" pitchFamily="18" charset="0"/>
                <a:cs typeface="Times New Roman" pitchFamily="18" charset="0"/>
              </a:rPr>
              <a:t>rigours</a:t>
            </a: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digestive enzymes and acids in the upper gut </a:t>
            </a:r>
            <a:r>
              <a:rPr lang="en-US" dirty="0" smtClean="0">
                <a:latin typeface="Times New Roman" pitchFamily="18" charset="0"/>
                <a:cs typeface="Times New Roman" pitchFamily="18" charset="0"/>
              </a:rPr>
              <a:t>before reaching </a:t>
            </a:r>
            <a:r>
              <a:rPr lang="en-US" dirty="0">
                <a:latin typeface="Times New Roman" pitchFamily="18" charset="0"/>
                <a:cs typeface="Times New Roman" pitchFamily="18" charset="0"/>
              </a:rPr>
              <a:t>the colon.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Such </a:t>
            </a:r>
            <a:r>
              <a:rPr lang="en-US" dirty="0">
                <a:latin typeface="Times New Roman" pitchFamily="18" charset="0"/>
                <a:cs typeface="Times New Roman" pitchFamily="18" charset="0"/>
              </a:rPr>
              <a:t>difficulties have emphasized </a:t>
            </a:r>
            <a:r>
              <a:rPr lang="en-US" dirty="0" smtClean="0">
                <a:latin typeface="Times New Roman" pitchFamily="18" charset="0"/>
                <a:cs typeface="Times New Roman" pitchFamily="18" charset="0"/>
              </a:rPr>
              <a:t>the alternative </a:t>
            </a:r>
            <a:r>
              <a:rPr lang="en-US" dirty="0">
                <a:latin typeface="Times New Roman" pitchFamily="18" charset="0"/>
                <a:cs typeface="Times New Roman" pitchFamily="18" charset="0"/>
              </a:rPr>
              <a:t>ways of boosting the levels of probiotics in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large intestine by supply of </a:t>
            </a:r>
            <a:r>
              <a:rPr lang="en-US" dirty="0" smtClean="0">
                <a:latin typeface="Times New Roman" pitchFamily="18" charset="0"/>
                <a:cs typeface="Times New Roman" pitchFamily="18" charset="0"/>
              </a:rPr>
              <a:t>probiotics.</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600" dirty="0">
                <a:latin typeface="Times New Roman" pitchFamily="18" charset="0"/>
                <a:cs typeface="Times New Roman" pitchFamily="18" charset="0"/>
              </a:rPr>
              <a:t>Prebiotics</a:t>
            </a:r>
          </a:p>
        </p:txBody>
      </p:sp>
    </p:spTree>
    <p:extLst>
      <p:ext uri="{BB962C8B-B14F-4D97-AF65-F5344CB8AC3E}">
        <p14:creationId xmlns:p14="http://schemas.microsoft.com/office/powerpoint/2010/main" xmlns="" val="3572838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19800"/>
          </a:xfrm>
        </p:spPr>
        <p:txBody>
          <a:bodyPr>
            <a:normAutofit fontScale="92500"/>
          </a:bodyPr>
          <a:lstStyle/>
          <a:p>
            <a:pPr algn="just"/>
            <a:r>
              <a:rPr lang="en-US" dirty="0" smtClean="0"/>
              <a:t> </a:t>
            </a:r>
            <a:r>
              <a:rPr lang="en-US" dirty="0" smtClean="0">
                <a:latin typeface="Times New Roman" pitchFamily="18" charset="0"/>
                <a:cs typeface="Times New Roman" pitchFamily="18" charset="0"/>
              </a:rPr>
              <a:t>Inulin </a:t>
            </a:r>
            <a:r>
              <a:rPr lang="en-US" dirty="0">
                <a:latin typeface="Times New Roman" pitchFamily="18" charset="0"/>
                <a:cs typeface="Times New Roman" pitchFamily="18" charset="0"/>
              </a:rPr>
              <a:t>as </a:t>
            </a:r>
            <a:r>
              <a:rPr lang="en-US" dirty="0" err="1" smtClean="0">
                <a:latin typeface="Times New Roman" pitchFamily="18" charset="0"/>
                <a:cs typeface="Times New Roman" pitchFamily="18" charset="0"/>
              </a:rPr>
              <a:t>fructosan</a:t>
            </a:r>
            <a:r>
              <a:rPr lang="en-US" dirty="0" smtClean="0">
                <a:latin typeface="Times New Roman" pitchFamily="18" charset="0"/>
                <a:cs typeface="Times New Roman" pitchFamily="18" charset="0"/>
              </a:rPr>
              <a:t> obtained </a:t>
            </a:r>
            <a:r>
              <a:rPr lang="en-US" dirty="0">
                <a:latin typeface="Times New Roman" pitchFamily="18" charset="0"/>
                <a:cs typeface="Times New Roman" pitchFamily="18" charset="0"/>
              </a:rPr>
              <a:t>commercially from Jerusalem artichoke </a:t>
            </a:r>
            <a:r>
              <a:rPr lang="en-US" dirty="0" smtClean="0">
                <a:latin typeface="Times New Roman" pitchFamily="18" charset="0"/>
                <a:cs typeface="Times New Roman" pitchFamily="18" charset="0"/>
              </a:rPr>
              <a:t>tubers, </a:t>
            </a:r>
            <a:r>
              <a:rPr lang="en-US" b="1" i="1" dirty="0" smtClean="0">
                <a:latin typeface="Times New Roman" pitchFamily="18" charset="0"/>
                <a:cs typeface="Times New Roman" pitchFamily="18" charset="0"/>
              </a:rPr>
              <a:t>Helianthus </a:t>
            </a:r>
            <a:r>
              <a:rPr lang="en-US" b="1" i="1" dirty="0" err="1">
                <a:latin typeface="Times New Roman" pitchFamily="18" charset="0"/>
                <a:cs typeface="Times New Roman" pitchFamily="18" charset="0"/>
              </a:rPr>
              <a:t>tuberosus</a:t>
            </a:r>
            <a:r>
              <a:rPr lang="en-US" dirty="0">
                <a:latin typeface="Times New Roman" pitchFamily="18" charset="0"/>
                <a:cs typeface="Times New Roman" pitchFamily="18" charset="0"/>
              </a:rPr>
              <a:t>, family </a:t>
            </a:r>
            <a:r>
              <a:rPr lang="en-US" dirty="0" err="1">
                <a:latin typeface="Times New Roman" pitchFamily="18" charset="0"/>
                <a:cs typeface="Times New Roman" pitchFamily="18" charset="0"/>
              </a:rPr>
              <a:t>Compositae</a:t>
            </a:r>
            <a:r>
              <a:rPr lang="en-US" dirty="0">
                <a:latin typeface="Times New Roman" pitchFamily="18" charset="0"/>
                <a:cs typeface="Times New Roman" pitchFamily="18" charset="0"/>
              </a:rPr>
              <a:t> or raw chicory </a:t>
            </a:r>
            <a:r>
              <a:rPr lang="en-US" dirty="0" smtClean="0">
                <a:latin typeface="Times New Roman" pitchFamily="18" charset="0"/>
                <a:cs typeface="Times New Roman" pitchFamily="18" charset="0"/>
              </a:rPr>
              <a:t>is the </a:t>
            </a:r>
            <a:r>
              <a:rPr lang="en-US" dirty="0">
                <a:latin typeface="Times New Roman" pitchFamily="18" charset="0"/>
                <a:cs typeface="Times New Roman" pitchFamily="18" charset="0"/>
              </a:rPr>
              <a:t>best known prebiotics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Fructo</a:t>
            </a:r>
            <a:r>
              <a:rPr lang="en-US" dirty="0">
                <a:latin typeface="Times New Roman" pitchFamily="18" charset="0"/>
                <a:cs typeface="Times New Roman" pitchFamily="18" charset="0"/>
              </a:rPr>
              <a:t>-oligosaccharides (</a:t>
            </a:r>
            <a:r>
              <a:rPr lang="en-US" dirty="0" smtClean="0">
                <a:latin typeface="Times New Roman" pitchFamily="18" charset="0"/>
                <a:cs typeface="Times New Roman" pitchFamily="18" charset="0"/>
              </a:rPr>
              <a:t>FOS) are </a:t>
            </a:r>
            <a:r>
              <a:rPr lang="en-US" dirty="0">
                <a:latin typeface="Times New Roman" pitchFamily="18" charset="0"/>
                <a:cs typeface="Times New Roman" pitchFamily="18" charset="0"/>
              </a:rPr>
              <a:t>increasingly used in food supplements and can </a:t>
            </a:r>
            <a:r>
              <a:rPr lang="en-US" dirty="0" smtClean="0">
                <a:latin typeface="Times New Roman" pitchFamily="18" charset="0"/>
                <a:cs typeface="Times New Roman" pitchFamily="18" charset="0"/>
              </a:rPr>
              <a:t>have long-lasting </a:t>
            </a:r>
            <a:r>
              <a:rPr lang="en-US" dirty="0">
                <a:latin typeface="Times New Roman" pitchFamily="18" charset="0"/>
                <a:cs typeface="Times New Roman" pitchFamily="18" charset="0"/>
              </a:rPr>
              <a:t>effect as they encourage the growth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Bifidobacteria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already present in the gut. At least, 10 g </a:t>
            </a:r>
            <a:r>
              <a:rPr lang="en-US" dirty="0" smtClean="0">
                <a:latin typeface="Times New Roman" pitchFamily="18" charset="0"/>
                <a:cs typeface="Times New Roman" pitchFamily="18" charset="0"/>
              </a:rPr>
              <a:t>FOS is </a:t>
            </a:r>
            <a:r>
              <a:rPr lang="en-US" dirty="0">
                <a:latin typeface="Times New Roman" pitchFamily="18" charset="0"/>
                <a:cs typeface="Times New Roman" pitchFamily="18" charset="0"/>
              </a:rPr>
              <a:t>needed daily.</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Unlike </a:t>
            </a:r>
            <a:r>
              <a:rPr lang="en-US" dirty="0">
                <a:latin typeface="Times New Roman" pitchFamily="18" charset="0"/>
                <a:cs typeface="Times New Roman" pitchFamily="18" charset="0"/>
              </a:rPr>
              <a:t>probiotics, prebiotics are easier to formulate </a:t>
            </a:r>
            <a:r>
              <a:rPr lang="en-US" dirty="0" smtClean="0">
                <a:latin typeface="Times New Roman" pitchFamily="18" charset="0"/>
                <a:cs typeface="Times New Roman" pitchFamily="18" charset="0"/>
              </a:rPr>
              <a:t>into regular </a:t>
            </a:r>
            <a:r>
              <a:rPr lang="en-US" dirty="0">
                <a:latin typeface="Times New Roman" pitchFamily="18" charset="0"/>
                <a:cs typeface="Times New Roman" pitchFamily="18" charset="0"/>
              </a:rPr>
              <a:t>foods and therefore offer a better chance of success</a:t>
            </a:r>
          </a:p>
          <a:p>
            <a:pPr marL="109728" indent="0" algn="just">
              <a:buNone/>
            </a:pP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restoring natural balance of the colonic micro-flora and</a:t>
            </a:r>
          </a:p>
          <a:p>
            <a:pPr marL="109728" indent="0" algn="just">
              <a:buNone/>
            </a:pPr>
            <a:r>
              <a:rPr lang="en-US" dirty="0" smtClean="0">
                <a:latin typeface="Times New Roman" pitchFamily="18" charset="0"/>
                <a:cs typeface="Times New Roman" pitchFamily="18" charset="0"/>
              </a:rPr>
              <a:t>   enriching </a:t>
            </a:r>
            <a:r>
              <a:rPr lang="en-US" dirty="0">
                <a:latin typeface="Times New Roman" pitchFamily="18" charset="0"/>
                <a:cs typeface="Times New Roman" pitchFamily="18" charset="0"/>
              </a:rPr>
              <a:t>the health of the large intestine.</a:t>
            </a:r>
          </a:p>
        </p:txBody>
      </p:sp>
    </p:spTree>
    <p:extLst>
      <p:ext uri="{BB962C8B-B14F-4D97-AF65-F5344CB8AC3E}">
        <p14:creationId xmlns:p14="http://schemas.microsoft.com/office/powerpoint/2010/main" xmlns="" val="1965509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382" y="228600"/>
            <a:ext cx="7696199" cy="6172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2802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tif\Desktop\nut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85800"/>
            <a:ext cx="91440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4667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843272"/>
          </a:xfrm>
        </p:spPr>
        <p:txBody>
          <a:bodyPr>
            <a:normAutofit lnSpcReduction="10000"/>
          </a:bodyPr>
          <a:lstStyle/>
          <a:p>
            <a:endParaRPr lang="en-US" dirty="0" smtClean="0"/>
          </a:p>
          <a:p>
            <a:r>
              <a:rPr lang="en-US" dirty="0" smtClean="0">
                <a:latin typeface="Times New Roman" pitchFamily="18" charset="0"/>
                <a:cs typeface="Times New Roman" pitchFamily="18" charset="0"/>
              </a:rPr>
              <a:t>Dietary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play critical role in keeping good health </a:t>
            </a:r>
            <a:r>
              <a:rPr lang="en-US" dirty="0" smtClean="0">
                <a:latin typeface="Times New Roman" pitchFamily="18" charset="0"/>
                <a:cs typeface="Times New Roman" pitchFamily="18" charset="0"/>
              </a:rPr>
              <a:t>in human </a:t>
            </a:r>
            <a:r>
              <a:rPr lang="en-US" dirty="0">
                <a:latin typeface="Times New Roman" pitchFamily="18" charset="0"/>
                <a:cs typeface="Times New Roman" pitchFamily="18" charset="0"/>
              </a:rPr>
              <a:t>individuals and animals.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those parts </a:t>
            </a:r>
            <a:r>
              <a:rPr lang="en-US" dirty="0" smtClean="0">
                <a:latin typeface="Times New Roman" pitchFamily="18" charset="0"/>
                <a:cs typeface="Times New Roman" pitchFamily="18" charset="0"/>
              </a:rPr>
              <a:t>of the </a:t>
            </a:r>
            <a:r>
              <a:rPr lang="en-US" dirty="0">
                <a:latin typeface="Times New Roman" pitchFamily="18" charset="0"/>
                <a:cs typeface="Times New Roman" pitchFamily="18" charset="0"/>
              </a:rPr>
              <a:t>plant, leaves, stem, fruits and seeds which cannot </a:t>
            </a:r>
            <a:r>
              <a:rPr lang="en-US" dirty="0" smtClean="0">
                <a:latin typeface="Times New Roman" pitchFamily="18" charset="0"/>
                <a:cs typeface="Times New Roman" pitchFamily="18" charset="0"/>
              </a:rPr>
              <a:t>be digested </a:t>
            </a:r>
            <a:r>
              <a:rPr lang="en-US" dirty="0">
                <a:latin typeface="Times New Roman" pitchFamily="18" charset="0"/>
                <a:cs typeface="Times New Roman" pitchFamily="18" charset="0"/>
              </a:rPr>
              <a:t>or absorbed in the body. These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are </a:t>
            </a:r>
            <a:r>
              <a:rPr lang="en-US" dirty="0" smtClean="0">
                <a:latin typeface="Times New Roman" pitchFamily="18" charset="0"/>
                <a:cs typeface="Times New Roman" pitchFamily="18" charset="0"/>
              </a:rPr>
              <a:t>necessary for </a:t>
            </a:r>
            <a:r>
              <a:rPr lang="en-US" dirty="0">
                <a:latin typeface="Times New Roman" pitchFamily="18" charset="0"/>
                <a:cs typeface="Times New Roman" pitchFamily="18" charset="0"/>
              </a:rPr>
              <a:t>our body to </a:t>
            </a:r>
            <a:r>
              <a:rPr lang="en-US" dirty="0" smtClean="0">
                <a:latin typeface="Times New Roman" pitchFamily="18" charset="0"/>
                <a:cs typeface="Times New Roman" pitchFamily="18" charset="0"/>
              </a:rPr>
              <a:t>function properly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Dietary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can </a:t>
            </a:r>
            <a:r>
              <a:rPr lang="en-US" dirty="0" smtClean="0">
                <a:latin typeface="Times New Roman" pitchFamily="18" charset="0"/>
                <a:cs typeface="Times New Roman" pitchFamily="18" charset="0"/>
              </a:rPr>
              <a:t>be divided </a:t>
            </a:r>
            <a:r>
              <a:rPr lang="en-US" dirty="0">
                <a:latin typeface="Times New Roman" pitchFamily="18" charset="0"/>
                <a:cs typeface="Times New Roman" pitchFamily="18" charset="0"/>
              </a:rPr>
              <a:t>into two broad categories such as </a:t>
            </a:r>
            <a:endParaRPr lang="en-US" dirty="0" smtClean="0">
              <a:latin typeface="Times New Roman" pitchFamily="18" charset="0"/>
              <a:cs typeface="Times New Roman" pitchFamily="18" charset="0"/>
            </a:endParaRPr>
          </a:p>
          <a:p>
            <a:pPr marL="109728"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Dietary </a:t>
            </a:r>
            <a:r>
              <a:rPr lang="en-US" dirty="0" err="1">
                <a:latin typeface="Times New Roman" pitchFamily="18" charset="0"/>
                <a:cs typeface="Times New Roman" pitchFamily="18" charset="0"/>
              </a:rPr>
              <a:t>Fibres</a:t>
            </a:r>
            <a:r>
              <a:rPr lang="en-US" dirty="0"/>
              <a:t/>
            </a:r>
            <a:br>
              <a:rPr lang="en-US" dirty="0"/>
            </a:br>
            <a:endParaRPr lang="en-US" dirty="0"/>
          </a:p>
        </p:txBody>
      </p:sp>
    </p:spTree>
    <p:extLst>
      <p:ext uri="{BB962C8B-B14F-4D97-AF65-F5344CB8AC3E}">
        <p14:creationId xmlns:p14="http://schemas.microsoft.com/office/powerpoint/2010/main" xmlns="" val="242622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229600" cy="6172200"/>
          </a:xfrm>
        </p:spPr>
        <p:txBody>
          <a:bodyPr>
            <a:normAutofit/>
          </a:bodyPr>
          <a:lstStyle/>
          <a:p>
            <a:pPr marL="109728" indent="0" algn="just">
              <a:buNone/>
            </a:pPr>
            <a:r>
              <a:rPr lang="en-US" b="1" dirty="0" smtClean="0">
                <a:latin typeface="Times New Roman" pitchFamily="18" charset="0"/>
                <a:cs typeface="Times New Roman" pitchFamily="18" charset="0"/>
              </a:rPr>
              <a:t>1.Water-insoluble </a:t>
            </a:r>
            <a:r>
              <a:rPr lang="en-US" b="1" dirty="0" err="1">
                <a:latin typeface="Times New Roman" pitchFamily="18" charset="0"/>
                <a:cs typeface="Times New Roman" pitchFamily="18" charset="0"/>
              </a:rPr>
              <a:t>fibres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absorb water to a certain extent and mainly contribute to bulking of stool, and allow quick passage of wastes through the elementary </a:t>
            </a:r>
            <a:r>
              <a:rPr lang="en-US" dirty="0" smtClean="0">
                <a:latin typeface="Times New Roman" pitchFamily="18" charset="0"/>
                <a:cs typeface="Times New Roman" pitchFamily="18" charset="0"/>
              </a:rPr>
              <a:t>canal.</a:t>
            </a:r>
          </a:p>
          <a:p>
            <a:pPr algn="just"/>
            <a:r>
              <a:rPr lang="en-US" dirty="0" smtClean="0">
                <a:latin typeface="Times New Roman" pitchFamily="18" charset="0"/>
                <a:cs typeface="Times New Roman" pitchFamily="18" charset="0"/>
              </a:rPr>
              <a:t>The</a:t>
            </a:r>
            <a:r>
              <a:rPr lang="en-US" b="1" dirty="0" smtClean="0">
                <a:solidFill>
                  <a:srgbClr val="C00000"/>
                </a:solidFill>
                <a:latin typeface="Times New Roman" pitchFamily="18" charset="0"/>
                <a:cs typeface="Times New Roman" pitchFamily="18" charset="0"/>
              </a:rPr>
              <a:t> Sources </a:t>
            </a:r>
            <a:r>
              <a:rPr lang="en-US" dirty="0">
                <a:latin typeface="Times New Roman" pitchFamily="18" charset="0"/>
                <a:cs typeface="Times New Roman" pitchFamily="18" charset="0"/>
              </a:rPr>
              <a:t>of water insoluble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include </a:t>
            </a:r>
            <a:r>
              <a:rPr lang="en-US" dirty="0">
                <a:latin typeface="Times New Roman" pitchFamily="18" charset="0"/>
                <a:cs typeface="Times New Roman" pitchFamily="18" charset="0"/>
              </a:rPr>
              <a:t>whole </a:t>
            </a:r>
            <a:r>
              <a:rPr lang="en-US" dirty="0" smtClean="0">
                <a:latin typeface="Times New Roman" pitchFamily="18" charset="0"/>
                <a:cs typeface="Times New Roman" pitchFamily="18" charset="0"/>
              </a:rPr>
              <a:t>grain cereals</a:t>
            </a:r>
            <a:r>
              <a:rPr lang="en-US" dirty="0">
                <a:latin typeface="Times New Roman" pitchFamily="18" charset="0"/>
                <a:cs typeface="Times New Roman" pitchFamily="18" charset="0"/>
              </a:rPr>
              <a:t>, whole wheat products, </a:t>
            </a:r>
            <a:r>
              <a:rPr lang="en-US" dirty="0" smtClean="0">
                <a:latin typeface="Times New Roman" pitchFamily="18" charset="0"/>
                <a:cs typeface="Times New Roman" pitchFamily="18" charset="0"/>
              </a:rPr>
              <a:t>brown rice</a:t>
            </a:r>
            <a:r>
              <a:rPr lang="en-US" dirty="0">
                <a:latin typeface="Times New Roman" pitchFamily="18" charset="0"/>
                <a:cs typeface="Times New Roman" pitchFamily="18" charset="0"/>
              </a:rPr>
              <a:t>, fruits and </a:t>
            </a:r>
            <a:r>
              <a:rPr lang="en-US" dirty="0" smtClean="0">
                <a:latin typeface="Times New Roman" pitchFamily="18" charset="0"/>
                <a:cs typeface="Times New Roman" pitchFamily="18" charset="0"/>
              </a:rPr>
              <a:t> vegetables </a:t>
            </a:r>
            <a:r>
              <a:rPr lang="en-US" dirty="0">
                <a:latin typeface="Times New Roman" pitchFamily="18" charset="0"/>
                <a:cs typeface="Times New Roman" pitchFamily="18" charset="0"/>
              </a:rPr>
              <a:t>with the </a:t>
            </a:r>
            <a:r>
              <a:rPr lang="en-US" dirty="0" smtClean="0">
                <a:latin typeface="Times New Roman" pitchFamily="18" charset="0"/>
                <a:cs typeface="Times New Roman" pitchFamily="18" charset="0"/>
              </a:rPr>
              <a:t>peels</a:t>
            </a:r>
            <a:r>
              <a:rPr lang="en-US" dirty="0">
                <a:latin typeface="Times New Roman" pitchFamily="18" charset="0"/>
                <a:cs typeface="Times New Roman" pitchFamily="18" charset="0"/>
              </a:rPr>
              <a:t>.</a:t>
            </a:r>
          </a:p>
          <a:p>
            <a:pPr marL="109728" indent="0">
              <a:buNone/>
            </a:pPr>
            <a:endParaRPr lang="en-US" b="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2. Water soluble </a:t>
            </a:r>
            <a:r>
              <a:rPr lang="en-US" b="1" dirty="0" err="1">
                <a:latin typeface="Times New Roman" pitchFamily="18" charset="0"/>
                <a:cs typeface="Times New Roman" pitchFamily="18" charset="0"/>
              </a:rPr>
              <a:t>fibres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get dissolved in water and form a gel that binds the stool. It slows down the absorption of glucose and reduces blood cholesterol levels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a:t>
            </a:r>
            <a:r>
              <a:rPr lang="en-US" b="1" dirty="0">
                <a:solidFill>
                  <a:srgbClr val="C00000"/>
                </a:solidFill>
                <a:latin typeface="Times New Roman" pitchFamily="18" charset="0"/>
                <a:cs typeface="Times New Roman" pitchFamily="18" charset="0"/>
              </a:rPr>
              <a:t>sources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of water </a:t>
            </a:r>
            <a:r>
              <a:rPr lang="en-US" dirty="0">
                <a:latin typeface="Times New Roman" pitchFamily="18" charset="0"/>
                <a:cs typeface="Times New Roman" pitchFamily="18" charset="0"/>
              </a:rPr>
              <a:t>soluble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are oats, dried beans, legumes, </a:t>
            </a:r>
            <a:r>
              <a:rPr lang="en-US" dirty="0" smtClean="0">
                <a:latin typeface="Times New Roman" pitchFamily="18" charset="0"/>
                <a:cs typeface="Times New Roman" pitchFamily="18" charset="0"/>
              </a:rPr>
              <a:t>lentils, fruits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vegetables.</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978087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algn="just"/>
            <a:r>
              <a:rPr lang="en-US" dirty="0">
                <a:latin typeface="Times New Roman" pitchFamily="18" charset="0"/>
                <a:cs typeface="Times New Roman" pitchFamily="18" charset="0"/>
              </a:rPr>
              <a:t>It has been recommended that about 30–40 g of dietary</a:t>
            </a:r>
          </a:p>
          <a:p>
            <a:pPr marL="109728"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should be consumed daily in order to obtain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significant health </a:t>
            </a:r>
            <a:r>
              <a:rPr lang="en-US" dirty="0">
                <a:latin typeface="Times New Roman" pitchFamily="18" charset="0"/>
                <a:cs typeface="Times New Roman" pitchFamily="18" charset="0"/>
              </a:rPr>
              <a:t>benefits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Processed food can also be </a:t>
            </a:r>
            <a:r>
              <a:rPr lang="en-US" dirty="0" smtClean="0">
                <a:latin typeface="Times New Roman" pitchFamily="18" charset="0"/>
                <a:cs typeface="Times New Roman" pitchFamily="18" charset="0"/>
              </a:rPr>
              <a:t>formulated to </a:t>
            </a:r>
            <a:r>
              <a:rPr lang="en-US" dirty="0">
                <a:latin typeface="Times New Roman" pitchFamily="18" charset="0"/>
                <a:cs typeface="Times New Roman" pitchFamily="18" charset="0"/>
              </a:rPr>
              <a:t>contain significant properties of both soluble </a:t>
            </a:r>
            <a:r>
              <a:rPr lang="en-US" dirty="0" smtClean="0">
                <a:latin typeface="Times New Roman" pitchFamily="18" charset="0"/>
                <a:cs typeface="Times New Roman" pitchFamily="18" charset="0"/>
              </a:rPr>
              <a:t>and insoluble </a:t>
            </a:r>
            <a:r>
              <a:rPr lang="en-US" dirty="0">
                <a:latin typeface="Times New Roman" pitchFamily="18" charset="0"/>
                <a:cs typeface="Times New Roman" pitchFamily="18" charset="0"/>
              </a:rPr>
              <a:t>dietary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examples of such </a:t>
            </a:r>
            <a:r>
              <a:rPr lang="en-US" dirty="0" smtClean="0">
                <a:latin typeface="Times New Roman" pitchFamily="18" charset="0"/>
                <a:cs typeface="Times New Roman" pitchFamily="18" charset="0"/>
              </a:rPr>
              <a:t>marketed processed </a:t>
            </a:r>
            <a:r>
              <a:rPr lang="en-US" dirty="0">
                <a:latin typeface="Times New Roman" pitchFamily="18" charset="0"/>
                <a:cs typeface="Times New Roman" pitchFamily="18" charset="0"/>
              </a:rPr>
              <a:t>products include breads, breakfast cereals </a:t>
            </a:r>
            <a:r>
              <a:rPr lang="en-US" dirty="0" smtClean="0">
                <a:latin typeface="Times New Roman" pitchFamily="18" charset="0"/>
                <a:cs typeface="Times New Roman" pitchFamily="18" charset="0"/>
              </a:rPr>
              <a:t>and high-</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beverages.</a:t>
            </a:r>
          </a:p>
          <a:p>
            <a:endParaRPr lang="en-US" dirty="0"/>
          </a:p>
        </p:txBody>
      </p:sp>
    </p:spTree>
    <p:extLst>
      <p:ext uri="{BB962C8B-B14F-4D97-AF65-F5344CB8AC3E}">
        <p14:creationId xmlns:p14="http://schemas.microsoft.com/office/powerpoint/2010/main" xmlns="" val="2773741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lnSpcReduction="10000"/>
          </a:bodyPr>
          <a:lstStyle/>
          <a:p>
            <a:pPr algn="just"/>
            <a:r>
              <a:rPr lang="en-US" dirty="0" smtClean="0">
                <a:latin typeface="Times New Roman" pitchFamily="18" charset="0"/>
                <a:cs typeface="Times New Roman" pitchFamily="18" charset="0"/>
              </a:rPr>
              <a:t>Cereals </a:t>
            </a:r>
            <a:r>
              <a:rPr lang="en-US" dirty="0">
                <a:latin typeface="Times New Roman" pitchFamily="18" charset="0"/>
                <a:cs typeface="Times New Roman" pitchFamily="18" charset="0"/>
              </a:rPr>
              <a:t>and grain are largely used throughout the </a:t>
            </a:r>
            <a:r>
              <a:rPr lang="en-US" dirty="0" smtClean="0">
                <a:latin typeface="Times New Roman" pitchFamily="18" charset="0"/>
                <a:cs typeface="Times New Roman" pitchFamily="18" charset="0"/>
              </a:rPr>
              <a:t>world as </a:t>
            </a:r>
            <a:r>
              <a:rPr lang="en-US" dirty="0">
                <a:latin typeface="Times New Roman" pitchFamily="18" charset="0"/>
                <a:cs typeface="Times New Roman" pitchFamily="18" charset="0"/>
              </a:rPr>
              <a:t>the major food material in the form of entire </a:t>
            </a:r>
            <a:r>
              <a:rPr lang="en-US" dirty="0" smtClean="0">
                <a:latin typeface="Times New Roman" pitchFamily="18" charset="0"/>
                <a:cs typeface="Times New Roman" pitchFamily="18" charset="0"/>
              </a:rPr>
              <a:t>cereals and </a:t>
            </a:r>
            <a:r>
              <a:rPr lang="en-US" dirty="0">
                <a:latin typeface="Times New Roman" pitchFamily="18" charset="0"/>
                <a:cs typeface="Times New Roman" pitchFamily="18" charset="0"/>
              </a:rPr>
              <a:t>grains, sprouted cereals and grains and their </a:t>
            </a:r>
            <a:r>
              <a:rPr lang="en-US" dirty="0" smtClean="0">
                <a:latin typeface="Times New Roman" pitchFamily="18" charset="0"/>
                <a:cs typeface="Times New Roman" pitchFamily="18" charset="0"/>
              </a:rPr>
              <a:t>milled flours</a:t>
            </a:r>
            <a:r>
              <a:rPr lang="en-US" dirty="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products of cereals and grains are rich </a:t>
            </a:r>
            <a:r>
              <a:rPr lang="en-US" dirty="0" smtClean="0">
                <a:latin typeface="Times New Roman" pitchFamily="18" charset="0"/>
                <a:cs typeface="Times New Roman" pitchFamily="18" charset="0"/>
              </a:rPr>
              <a:t>with normal </a:t>
            </a:r>
            <a:r>
              <a:rPr lang="en-US" dirty="0">
                <a:latin typeface="Times New Roman" pitchFamily="18" charset="0"/>
                <a:cs typeface="Times New Roman" pitchFamily="18" charset="0"/>
              </a:rPr>
              <a:t>food nutrients, vitamins, minerals and </a:t>
            </a:r>
            <a:r>
              <a:rPr lang="en-US" dirty="0" smtClean="0">
                <a:latin typeface="Times New Roman" pitchFamily="18" charset="0"/>
                <a:cs typeface="Times New Roman" pitchFamily="18" charset="0"/>
              </a:rPr>
              <a:t>specific phytochemicals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Breads </a:t>
            </a:r>
            <a:r>
              <a:rPr lang="en-US" dirty="0">
                <a:latin typeface="Times New Roman" pitchFamily="18" charset="0"/>
                <a:cs typeface="Times New Roman" pitchFamily="18" charset="0"/>
              </a:rPr>
              <a:t>of soya flour and linseed </a:t>
            </a:r>
            <a:r>
              <a:rPr lang="en-US" dirty="0" smtClean="0">
                <a:latin typeface="Times New Roman" pitchFamily="18" charset="0"/>
                <a:cs typeface="Times New Roman" pitchFamily="18" charset="0"/>
              </a:rPr>
              <a:t>provide </a:t>
            </a:r>
            <a:r>
              <a:rPr lang="en-US" dirty="0" err="1" smtClean="0">
                <a:latin typeface="Times New Roman" pitchFamily="18" charset="0"/>
                <a:cs typeface="Times New Roman" pitchFamily="18" charset="0"/>
              </a:rPr>
              <a:t>phyto-oestrogenic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natural substances that mimic the </a:t>
            </a:r>
            <a:r>
              <a:rPr lang="en-US" dirty="0" smtClean="0">
                <a:latin typeface="Times New Roman" pitchFamily="18" charset="0"/>
                <a:cs typeface="Times New Roman" pitchFamily="18" charset="0"/>
              </a:rPr>
              <a:t>structure of </a:t>
            </a:r>
            <a:r>
              <a:rPr lang="en-US" dirty="0">
                <a:latin typeface="Times New Roman" pitchFamily="18" charset="0"/>
                <a:cs typeface="Times New Roman" pitchFamily="18" charset="0"/>
              </a:rPr>
              <a:t>the hormone </a:t>
            </a:r>
            <a:r>
              <a:rPr lang="en-US" dirty="0" err="1">
                <a:latin typeface="Times New Roman" pitchFamily="18" charset="0"/>
                <a:cs typeface="Times New Roman" pitchFamily="18" charset="0"/>
              </a:rPr>
              <a:t>oestrogen</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Cereals </a:t>
            </a:r>
            <a:r>
              <a:rPr lang="en-US" dirty="0">
                <a:latin typeface="Times New Roman" pitchFamily="18" charset="0"/>
                <a:cs typeface="Times New Roman" pitchFamily="18" charset="0"/>
              </a:rPr>
              <a:t>and Grain</a:t>
            </a:r>
            <a:r>
              <a:rPr lang="en-US" dirty="0"/>
              <a:t/>
            </a:r>
            <a:br>
              <a:rPr lang="en-US" dirty="0"/>
            </a:br>
            <a:endParaRPr lang="en-US" dirty="0"/>
          </a:p>
        </p:txBody>
      </p:sp>
    </p:spTree>
    <p:extLst>
      <p:ext uri="{BB962C8B-B14F-4D97-AF65-F5344CB8AC3E}">
        <p14:creationId xmlns:p14="http://schemas.microsoft.com/office/powerpoint/2010/main" xmlns="" val="67632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229600" cy="4525963"/>
          </a:xfrm>
        </p:spPr>
        <p:txBody>
          <a:bodyPr/>
          <a:lstStyle/>
          <a:p>
            <a:pPr algn="just"/>
            <a:r>
              <a:rPr lang="en-US" dirty="0">
                <a:latin typeface="Times New Roman" pitchFamily="18" charset="0"/>
                <a:cs typeface="Times New Roman" pitchFamily="18" charset="0"/>
              </a:rPr>
              <a:t>Phytoestrogens have been documented to enhance </a:t>
            </a:r>
            <a:r>
              <a:rPr lang="en-US" dirty="0" err="1">
                <a:latin typeface="Times New Roman" pitchFamily="18" charset="0"/>
                <a:cs typeface="Times New Roman" pitchFamily="18" charset="0"/>
              </a:rPr>
              <a:t>oestrogen</a:t>
            </a:r>
            <a:r>
              <a:rPr lang="en-US" dirty="0">
                <a:latin typeface="Times New Roman" pitchFamily="18" charset="0"/>
                <a:cs typeface="Times New Roman" pitchFamily="18" charset="0"/>
              </a:rPr>
              <a:t> levels when hormonal levels are low to weaken the effects of </a:t>
            </a:r>
            <a:r>
              <a:rPr lang="en-US" dirty="0" err="1">
                <a:latin typeface="Times New Roman" pitchFamily="18" charset="0"/>
                <a:cs typeface="Times New Roman" pitchFamily="18" charset="0"/>
              </a:rPr>
              <a:t>oestrogen</a:t>
            </a:r>
            <a:r>
              <a:rPr lang="en-US" dirty="0">
                <a:latin typeface="Times New Roman" pitchFamily="18" charset="0"/>
                <a:cs typeface="Times New Roman" pitchFamily="18" charset="0"/>
              </a:rPr>
              <a:t> when levels are high. This action may protect against both hot flushes and breast cancer.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Cereals </a:t>
            </a:r>
            <a:r>
              <a:rPr lang="en-US" dirty="0">
                <a:latin typeface="Times New Roman" pitchFamily="18" charset="0"/>
                <a:cs typeface="Times New Roman" pitchFamily="18" charset="0"/>
              </a:rPr>
              <a:t>and grains helps in calcium fortification, maintaining healthy heart and a healthy immune system.</a:t>
            </a:r>
          </a:p>
          <a:p>
            <a:endParaRPr lang="en-US" dirty="0"/>
          </a:p>
        </p:txBody>
      </p:sp>
    </p:spTree>
    <p:extLst>
      <p:ext uri="{BB962C8B-B14F-4D97-AF65-F5344CB8AC3E}">
        <p14:creationId xmlns:p14="http://schemas.microsoft.com/office/powerpoint/2010/main" xmlns="" val="1513898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a:bodyPr>
          <a:lstStyle/>
          <a:p>
            <a:pPr algn="just"/>
            <a:r>
              <a:rPr lang="en-US" dirty="0" smtClean="0">
                <a:latin typeface="Times New Roman" pitchFamily="18" charset="0"/>
                <a:cs typeface="Times New Roman" pitchFamily="18" charset="0"/>
              </a:rPr>
              <a:t>Drinks </a:t>
            </a:r>
            <a:r>
              <a:rPr lang="en-US" dirty="0">
                <a:latin typeface="Times New Roman" pitchFamily="18" charset="0"/>
                <a:cs typeface="Times New Roman" pitchFamily="18" charset="0"/>
              </a:rPr>
              <a:t>are the fast-developing area of functional </a:t>
            </a:r>
            <a:r>
              <a:rPr lang="en-US" dirty="0" smtClean="0">
                <a:latin typeface="Times New Roman" pitchFamily="18" charset="0"/>
                <a:cs typeface="Times New Roman" pitchFamily="18" charset="0"/>
              </a:rPr>
              <a:t>foods. Some </a:t>
            </a:r>
            <a:r>
              <a:rPr lang="en-US" dirty="0">
                <a:latin typeface="Times New Roman" pitchFamily="18" charset="0"/>
                <a:cs typeface="Times New Roman" pitchFamily="18" charset="0"/>
              </a:rPr>
              <a:t>of these health drinks are fortified with the </a:t>
            </a:r>
            <a:r>
              <a:rPr lang="en-US" dirty="0" smtClean="0">
                <a:latin typeface="Times New Roman" pitchFamily="18" charset="0"/>
                <a:cs typeface="Times New Roman" pitchFamily="18" charset="0"/>
              </a:rPr>
              <a:t>antioxidants, vitamins </a:t>
            </a:r>
            <a:r>
              <a:rPr lang="en-US" dirty="0">
                <a:latin typeface="Times New Roman" pitchFamily="18" charset="0"/>
                <a:cs typeface="Times New Roman" pitchFamily="18" charset="0"/>
              </a:rPr>
              <a:t>A, C, E and others with herbal extracts.</a:t>
            </a:r>
          </a:p>
          <a:p>
            <a:r>
              <a:rPr lang="en-US" dirty="0">
                <a:latin typeface="Times New Roman" pitchFamily="18" charset="0"/>
                <a:cs typeface="Times New Roman" pitchFamily="18" charset="0"/>
              </a:rPr>
              <a:t>The fruits and vegetable juices have also been shown to</a:t>
            </a:r>
          </a:p>
          <a:p>
            <a:pPr marL="109728" indent="0">
              <a:buNone/>
            </a:pPr>
            <a:r>
              <a:rPr lang="en-US" dirty="0" smtClean="0">
                <a:latin typeface="Times New Roman" pitchFamily="18" charset="0"/>
                <a:cs typeface="Times New Roman" pitchFamily="18" charset="0"/>
              </a:rPr>
              <a:t>    produce </a:t>
            </a:r>
            <a:r>
              <a:rPr lang="en-US" dirty="0">
                <a:latin typeface="Times New Roman" pitchFamily="18" charset="0"/>
                <a:cs typeface="Times New Roman" pitchFamily="18" charset="0"/>
              </a:rPr>
              <a:t>the health benefits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new range of herb </a:t>
            </a:r>
            <a:r>
              <a:rPr lang="en-US" dirty="0" smtClean="0">
                <a:latin typeface="Times New Roman" pitchFamily="18" charset="0"/>
                <a:cs typeface="Times New Roman" pitchFamily="18" charset="0"/>
              </a:rPr>
              <a:t>and vitamin-enhanced </a:t>
            </a:r>
            <a:r>
              <a:rPr lang="en-US" dirty="0">
                <a:latin typeface="Times New Roman" pitchFamily="18" charset="0"/>
                <a:cs typeface="Times New Roman" pitchFamily="18" charset="0"/>
              </a:rPr>
              <a:t>drinks claims to help overcome </a:t>
            </a:r>
            <a:r>
              <a:rPr lang="en-US" dirty="0" smtClean="0">
                <a:latin typeface="Times New Roman" pitchFamily="18" charset="0"/>
                <a:cs typeface="Times New Roman" pitchFamily="18" charset="0"/>
              </a:rPr>
              <a:t>problems ranging </a:t>
            </a:r>
            <a:r>
              <a:rPr lang="en-US" dirty="0">
                <a:latin typeface="Times New Roman" pitchFamily="18" charset="0"/>
                <a:cs typeface="Times New Roman" pitchFamily="18" charset="0"/>
              </a:rPr>
              <a:t>from PMS to lack of energy.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Health </a:t>
            </a:r>
            <a:r>
              <a:rPr lang="en-US" dirty="0">
                <a:latin typeface="Times New Roman" pitchFamily="18" charset="0"/>
                <a:cs typeface="Times New Roman" pitchFamily="18" charset="0"/>
              </a:rPr>
              <a:t>Drinks</a:t>
            </a:r>
            <a:r>
              <a:rPr lang="en-US" dirty="0"/>
              <a:t/>
            </a:r>
            <a:br>
              <a:rPr lang="en-US" dirty="0"/>
            </a:br>
            <a:endParaRPr lang="en-US" dirty="0"/>
          </a:p>
        </p:txBody>
      </p:sp>
    </p:spTree>
    <p:extLst>
      <p:ext uri="{BB962C8B-B14F-4D97-AF65-F5344CB8AC3E}">
        <p14:creationId xmlns:p14="http://schemas.microsoft.com/office/powerpoint/2010/main" xmlns="" val="13738322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Times New Roman" pitchFamily="18" charset="0"/>
                <a:cs typeface="Times New Roman" pitchFamily="18" charset="0"/>
              </a:rPr>
              <a:t>A Tropicana fruit juice fortified with calcium provides about 365 mg calcium per 250 ml glass.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Drinks </a:t>
            </a:r>
            <a:r>
              <a:rPr lang="en-US" dirty="0">
                <a:latin typeface="Times New Roman" pitchFamily="18" charset="0"/>
                <a:cs typeface="Times New Roman" pitchFamily="18" charset="0"/>
              </a:rPr>
              <a:t>containing caffeine can also be described as functional foods as it vitalizes body and mind, increases physical endurance, improves and increases concentration and reaction speed.</a:t>
            </a:r>
          </a:p>
          <a:p>
            <a:endParaRPr lang="en-US" dirty="0"/>
          </a:p>
        </p:txBody>
      </p:sp>
    </p:spTree>
    <p:extLst>
      <p:ext uri="{BB962C8B-B14F-4D97-AF65-F5344CB8AC3E}">
        <p14:creationId xmlns:p14="http://schemas.microsoft.com/office/powerpoint/2010/main" xmlns="" val="3432961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153400" cy="5376672"/>
          </a:xfrm>
        </p:spPr>
        <p:txBody>
          <a:bodyPr>
            <a:normAutofit/>
          </a:bodyPr>
          <a:lstStyle/>
          <a:p>
            <a:pPr marL="109728" indent="0" algn="just">
              <a:buNone/>
            </a:pPr>
            <a:r>
              <a:rPr lang="en-US" dirty="0" smtClean="0">
                <a:latin typeface="Times New Roman" pitchFamily="18" charset="0"/>
                <a:cs typeface="Times New Roman" pitchFamily="18" charset="0"/>
              </a:rPr>
              <a:t> </a:t>
            </a:r>
          </a:p>
          <a:p>
            <a:pPr marL="109728" indent="0" algn="just">
              <a:buNone/>
            </a:pPr>
            <a:r>
              <a:rPr lang="en-US" dirty="0" smtClean="0">
                <a:latin typeface="Times New Roman" pitchFamily="18" charset="0"/>
                <a:cs typeface="Times New Roman" pitchFamily="18" charset="0"/>
              </a:rPr>
              <a:t>Antioxidants </a:t>
            </a:r>
            <a:r>
              <a:rPr lang="en-US" dirty="0">
                <a:latin typeface="Times New Roman" pitchFamily="18" charset="0"/>
                <a:cs typeface="Times New Roman" pitchFamily="18" charset="0"/>
              </a:rPr>
              <a:t>are the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whose deficiency </a:t>
            </a:r>
            <a:r>
              <a:rPr lang="en-US" dirty="0" smtClean="0">
                <a:latin typeface="Times New Roman" pitchFamily="18" charset="0"/>
                <a:cs typeface="Times New Roman" pitchFamily="18" charset="0"/>
              </a:rPr>
              <a:t>states are </a:t>
            </a:r>
            <a:r>
              <a:rPr lang="en-US" dirty="0">
                <a:latin typeface="Times New Roman" pitchFamily="18" charset="0"/>
                <a:cs typeface="Times New Roman" pitchFamily="18" charset="0"/>
              </a:rPr>
              <a:t>associated with variety of dreaded disease </a:t>
            </a:r>
            <a:r>
              <a:rPr lang="en-US" dirty="0" smtClean="0">
                <a:latin typeface="Times New Roman" pitchFamily="18" charset="0"/>
                <a:cs typeface="Times New Roman" pitchFamily="18" charset="0"/>
              </a:rPr>
              <a:t>conditions, viz</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ardiovascular diseases</a:t>
            </a:r>
          </a:p>
          <a:p>
            <a:pPr algn="just"/>
            <a:r>
              <a:rPr lang="en-US" dirty="0" smtClean="0">
                <a:latin typeface="Times New Roman" pitchFamily="18" charset="0"/>
                <a:cs typeface="Times New Roman" pitchFamily="18" charset="0"/>
              </a:rPr>
              <a:t> Diabetes</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heumatoid</a:t>
            </a:r>
            <a:r>
              <a:rPr lang="en-US" dirty="0" smtClean="0">
                <a:latin typeface="Times New Roman" pitchFamily="18" charset="0"/>
                <a:cs typeface="Times New Roman" pitchFamily="18" charset="0"/>
              </a:rPr>
              <a:t> arthritis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Alzheimer </a:t>
            </a:r>
            <a:r>
              <a:rPr lang="en-US" dirty="0">
                <a:latin typeface="Times New Roman" pitchFamily="18" charset="0"/>
                <a:cs typeface="Times New Roman" pitchFamily="18" charset="0"/>
              </a:rPr>
              <a:t>disease and many others.</a:t>
            </a:r>
          </a:p>
          <a:p>
            <a:pPr algn="just"/>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400" dirty="0">
                <a:latin typeface="Times New Roman" pitchFamily="18" charset="0"/>
                <a:cs typeface="Times New Roman" pitchFamily="18" charset="0"/>
              </a:rPr>
              <a:t>Antioxidants</a:t>
            </a:r>
          </a:p>
        </p:txBody>
      </p:sp>
    </p:spTree>
    <p:extLst>
      <p:ext uri="{BB962C8B-B14F-4D97-AF65-F5344CB8AC3E}">
        <p14:creationId xmlns:p14="http://schemas.microsoft.com/office/powerpoint/2010/main" xmlns="" val="4121310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pPr algn="just"/>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Phytochemicals might exert antioxidant action in vivo or  in food by inhibiting generation of reactive oxygen species(ROS) or by directly scavenging free radicals. </a:t>
            </a:r>
          </a:p>
          <a:p>
            <a:pPr marL="109728" indent="0" algn="just">
              <a:buNone/>
            </a:pP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Certain   </a:t>
            </a:r>
            <a:r>
              <a:rPr lang="en-US" dirty="0">
                <a:latin typeface="Times New Roman" pitchFamily="18" charset="0"/>
                <a:cs typeface="Times New Roman" pitchFamily="18" charset="0"/>
              </a:rPr>
              <a:t>compound may act in vivo as antioxidants by raising the levels of endogenous antioxidants defenses by up-regulating expression of the genes encoding superoxide dismutase (SOD), catalase or glutathione peroxidase.</a:t>
            </a:r>
          </a:p>
        </p:txBody>
      </p:sp>
    </p:spTree>
    <p:extLst>
      <p:ext uri="{BB962C8B-B14F-4D97-AF65-F5344CB8AC3E}">
        <p14:creationId xmlns:p14="http://schemas.microsoft.com/office/powerpoint/2010/main" xmlns="" val="596152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610600" cy="6019800"/>
          </a:xfrm>
        </p:spPr>
        <p:txBody>
          <a:bodyPr>
            <a:normAutofit lnSpcReduction="10000"/>
          </a:bodyPr>
          <a:lstStyle/>
          <a:p>
            <a:r>
              <a:rPr lang="en-US" dirty="0">
                <a:latin typeface="Times New Roman" pitchFamily="18" charset="0"/>
                <a:cs typeface="Times New Roman" pitchFamily="18" charset="0"/>
              </a:rPr>
              <a:t>Antioxidants can be broadly divided into three categories:</a:t>
            </a:r>
          </a:p>
          <a:p>
            <a:pPr marL="109728"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True </a:t>
            </a:r>
            <a:r>
              <a:rPr lang="en-US" dirty="0" smtClean="0">
                <a:latin typeface="Times New Roman" pitchFamily="18" charset="0"/>
                <a:cs typeface="Times New Roman" pitchFamily="18" charset="0"/>
              </a:rPr>
              <a:t>antioxidants</a:t>
            </a:r>
          </a:p>
          <a:p>
            <a:pPr marL="109728"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 Reducing </a:t>
            </a:r>
            <a:r>
              <a:rPr lang="en-US" dirty="0" smtClean="0">
                <a:latin typeface="Times New Roman" pitchFamily="18" charset="0"/>
                <a:cs typeface="Times New Roman" pitchFamily="18" charset="0"/>
              </a:rPr>
              <a:t>agents</a:t>
            </a:r>
          </a:p>
          <a:p>
            <a:pPr marL="109728" indent="0">
              <a:buNone/>
            </a:pPr>
            <a:r>
              <a:rPr lang="en-US" dirty="0" smtClean="0">
                <a:latin typeface="Times New Roman" pitchFamily="18" charset="0"/>
                <a:cs typeface="Times New Roman" pitchFamily="18" charset="0"/>
              </a:rPr>
              <a:t> (c) Antioxidant </a:t>
            </a:r>
            <a:r>
              <a:rPr lang="en-US" dirty="0">
                <a:latin typeface="Times New Roman" pitchFamily="18" charset="0"/>
                <a:cs typeface="Times New Roman" pitchFamily="18" charset="0"/>
              </a:rPr>
              <a:t>synergists. </a:t>
            </a:r>
            <a:endParaRPr lang="en-US" dirty="0" smtClean="0">
              <a:latin typeface="Times New Roman" pitchFamily="18" charset="0"/>
              <a:cs typeface="Times New Roman" pitchFamily="18" charset="0"/>
            </a:endParaRPr>
          </a:p>
          <a:p>
            <a:pPr marL="109728" indent="0">
              <a:buNone/>
            </a:pP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True </a:t>
            </a:r>
            <a:r>
              <a:rPr lang="en-US" b="1" dirty="0">
                <a:latin typeface="Times New Roman" pitchFamily="18" charset="0"/>
                <a:cs typeface="Times New Roman" pitchFamily="18" charset="0"/>
              </a:rPr>
              <a:t>antioxidants </a:t>
            </a:r>
            <a:r>
              <a:rPr lang="en-US" dirty="0">
                <a:latin typeface="Times New Roman" pitchFamily="18" charset="0"/>
                <a:cs typeface="Times New Roman" pitchFamily="18" charset="0"/>
              </a:rPr>
              <a:t>react with </a:t>
            </a:r>
            <a:r>
              <a:rPr lang="en-US" dirty="0" smtClean="0">
                <a:latin typeface="Times New Roman" pitchFamily="18" charset="0"/>
                <a:cs typeface="Times New Roman" pitchFamily="18" charset="0"/>
              </a:rPr>
              <a:t>the free </a:t>
            </a:r>
            <a:r>
              <a:rPr lang="en-US" dirty="0">
                <a:latin typeface="Times New Roman" pitchFamily="18" charset="0"/>
                <a:cs typeface="Times New Roman" pitchFamily="18" charset="0"/>
              </a:rPr>
              <a:t>radicals and block the chain reaction of free radical.</a:t>
            </a:r>
          </a:p>
          <a:p>
            <a:r>
              <a:rPr lang="en-US" b="1" dirty="0" smtClean="0">
                <a:latin typeface="Times New Roman" pitchFamily="18" charset="0"/>
                <a:cs typeface="Times New Roman" pitchFamily="18" charset="0"/>
              </a:rPr>
              <a:t>Reducing agents </a:t>
            </a:r>
            <a:r>
              <a:rPr lang="en-US" dirty="0" smtClean="0">
                <a:latin typeface="Times New Roman" pitchFamily="18" charset="0"/>
                <a:cs typeface="Times New Roman" pitchFamily="18" charset="0"/>
              </a:rPr>
              <a:t>have a lower redox potential and readily get oxidized and are found effective against oxidizing agents.</a:t>
            </a:r>
          </a:p>
          <a:p>
            <a:pPr algn="just"/>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Antioxidant </a:t>
            </a:r>
            <a:r>
              <a:rPr lang="en-US" b="1" dirty="0">
                <a:latin typeface="Times New Roman" pitchFamily="18" charset="0"/>
                <a:cs typeface="Times New Roman" pitchFamily="18" charset="0"/>
              </a:rPr>
              <a:t>synergists </a:t>
            </a:r>
            <a:r>
              <a:rPr lang="en-US" dirty="0" smtClean="0">
                <a:latin typeface="Times New Roman" pitchFamily="18" charset="0"/>
                <a:cs typeface="Times New Roman" pitchFamily="18" charset="0"/>
              </a:rPr>
              <a:t>are the substance which on their own have little antioxidant effect but may enhance the effect of true antioxidants by reacting with heavy metals ions which </a:t>
            </a:r>
            <a:r>
              <a:rPr lang="en-US" dirty="0" err="1" smtClean="0">
                <a:latin typeface="Times New Roman" pitchFamily="18" charset="0"/>
                <a:cs typeface="Times New Roman" pitchFamily="18" charset="0"/>
              </a:rPr>
              <a:t>catalyse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autooxidation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47917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8915400" cy="5092891"/>
          </a:xfrm>
        </p:spPr>
        <p:txBody>
          <a:bodyPr/>
          <a:lstStyle/>
          <a:p>
            <a:endParaRPr lang="en-US" dirty="0" smtClean="0"/>
          </a:p>
          <a:p>
            <a:endParaRPr lang="en-US" dirty="0"/>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idea of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has evolved from the recognition of the link between diet and health.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have caused heated debate because they blurred the traditional dividing lines between food and medicine.</a:t>
            </a:r>
          </a:p>
        </p:txBody>
      </p:sp>
    </p:spTree>
    <p:extLst>
      <p:ext uri="{BB962C8B-B14F-4D97-AF65-F5344CB8AC3E}">
        <p14:creationId xmlns:p14="http://schemas.microsoft.com/office/powerpoint/2010/main" xmlns="" val="429608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Autofit/>
          </a:bodyPr>
          <a:lstStyle/>
          <a:p>
            <a:r>
              <a:rPr lang="en-US" sz="2400" dirty="0">
                <a:latin typeface="Times New Roman" pitchFamily="18" charset="0"/>
                <a:cs typeface="Times New Roman" pitchFamily="18" charset="0"/>
              </a:rPr>
              <a:t>Natural antioxidant compounds can be classified </a:t>
            </a:r>
            <a:r>
              <a:rPr lang="en-US" sz="2400" dirty="0" smtClean="0">
                <a:latin typeface="Times New Roman" pitchFamily="18" charset="0"/>
                <a:cs typeface="Times New Roman" pitchFamily="18" charset="0"/>
              </a:rPr>
              <a:t>as</a:t>
            </a: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1. Vitamins</a:t>
            </a:r>
            <a:endParaRPr lang="en-US" sz="2400" dirty="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2. Carotenoids</a:t>
            </a:r>
          </a:p>
          <a:p>
            <a:pPr marL="109728" indent="0">
              <a:buNone/>
            </a:pPr>
            <a:r>
              <a:rPr lang="en-US" sz="2400" dirty="0" smtClean="0">
                <a:latin typeface="Times New Roman" pitchFamily="18" charset="0"/>
                <a:cs typeface="Times New Roman" pitchFamily="18" charset="0"/>
              </a:rPr>
              <a:t>3. </a:t>
            </a:r>
            <a:r>
              <a:rPr lang="en-US" sz="2400" dirty="0" err="1">
                <a:latin typeface="Times New Roman" pitchFamily="18" charset="0"/>
                <a:cs typeface="Times New Roman" pitchFamily="18" charset="0"/>
              </a:rPr>
              <a:t>H</a:t>
            </a:r>
            <a:r>
              <a:rPr lang="en-US" sz="2400" dirty="0" err="1" smtClean="0">
                <a:latin typeface="Times New Roman" pitchFamily="18" charset="0"/>
                <a:cs typeface="Times New Roman" pitchFamily="18" charset="0"/>
              </a:rPr>
              <a:t>ydroxycinnamates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4. Flavonoids</a:t>
            </a:r>
          </a:p>
          <a:p>
            <a:pPr marL="109728" indent="0" algn="just">
              <a:buNone/>
            </a:pP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Among the </a:t>
            </a:r>
            <a:r>
              <a:rPr lang="en-US" sz="2400" dirty="0">
                <a:latin typeface="Times New Roman" pitchFamily="18" charset="0"/>
                <a:cs typeface="Times New Roman" pitchFamily="18" charset="0"/>
              </a:rPr>
              <a:t>all above, flavonoid is a largest group of antioxidant </a:t>
            </a:r>
            <a:r>
              <a:rPr lang="en-US" sz="2400" dirty="0" smtClean="0">
                <a:latin typeface="Times New Roman" pitchFamily="18" charset="0"/>
                <a:cs typeface="Times New Roman" pitchFamily="18" charset="0"/>
              </a:rPr>
              <a:t>which are </a:t>
            </a:r>
            <a:r>
              <a:rPr lang="en-US" sz="2400" dirty="0">
                <a:latin typeface="Times New Roman" pitchFamily="18" charset="0"/>
                <a:cs typeface="Times New Roman" pitchFamily="18" charset="0"/>
              </a:rPr>
              <a:t>almost ubiquitous in nature in most of the fruits, </a:t>
            </a:r>
            <a:r>
              <a:rPr lang="en-US" sz="2400" dirty="0" smtClean="0">
                <a:latin typeface="Times New Roman" pitchFamily="18" charset="0"/>
                <a:cs typeface="Times New Roman" pitchFamily="18" charset="0"/>
              </a:rPr>
              <a:t>vegetables and </a:t>
            </a:r>
            <a:r>
              <a:rPr lang="en-US" sz="2400" dirty="0">
                <a:latin typeface="Times New Roman" pitchFamily="18" charset="0"/>
                <a:cs typeface="Times New Roman" pitchFamily="18" charset="0"/>
              </a:rPr>
              <a:t>plants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Vitamins </a:t>
            </a:r>
            <a:r>
              <a:rPr lang="en-US" sz="2400" dirty="0">
                <a:latin typeface="Times New Roman" pitchFamily="18" charset="0"/>
                <a:cs typeface="Times New Roman" pitchFamily="18" charset="0"/>
              </a:rPr>
              <a:t>C or ascorbic acid is often claimed to be </a:t>
            </a:r>
            <a:r>
              <a:rPr lang="en-US" sz="2400" dirty="0" smtClean="0">
                <a:latin typeface="Times New Roman" pitchFamily="18" charset="0"/>
                <a:cs typeface="Times New Roman" pitchFamily="18" charset="0"/>
              </a:rPr>
              <a:t>an important </a:t>
            </a:r>
            <a:r>
              <a:rPr lang="en-US" sz="2400" dirty="0">
                <a:latin typeface="Times New Roman" pitchFamily="18" charset="0"/>
                <a:cs typeface="Times New Roman" pitchFamily="18" charset="0"/>
              </a:rPr>
              <a:t>antioxidant in vivo. Its antioxidant property </a:t>
            </a:r>
            <a:r>
              <a:rPr lang="en-US" sz="2400" dirty="0" smtClean="0">
                <a:latin typeface="Times New Roman" pitchFamily="18" charset="0"/>
                <a:cs typeface="Times New Roman" pitchFamily="18" charset="0"/>
              </a:rPr>
              <a:t>is regarded </a:t>
            </a:r>
            <a:r>
              <a:rPr lang="en-US" sz="2400" dirty="0">
                <a:latin typeface="Times New Roman" pitchFamily="18" charset="0"/>
                <a:cs typeface="Times New Roman" pitchFamily="18" charset="0"/>
              </a:rPr>
              <a:t>to be due to free radical scavenging by </a:t>
            </a:r>
            <a:r>
              <a:rPr lang="en-US" sz="2400" dirty="0" err="1" smtClean="0">
                <a:latin typeface="Times New Roman" pitchFamily="18" charset="0"/>
                <a:cs typeface="Times New Roman" pitchFamily="18" charset="0"/>
              </a:rPr>
              <a:t>ascorbate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err="1">
                <a:latin typeface="Times New Roman" pitchFamily="18" charset="0"/>
                <a:cs typeface="Times New Roman" pitchFamily="18" charset="0"/>
              </a:rPr>
              <a:t>dehydro-ascorbate</a:t>
            </a:r>
            <a:r>
              <a:rPr lang="en-US" sz="2400" dirty="0">
                <a:latin typeface="Times New Roman" pitchFamily="18" charset="0"/>
                <a:cs typeface="Times New Roman" pitchFamily="18" charset="0"/>
              </a:rPr>
              <a:t> radical.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159338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458200" cy="5397691"/>
          </a:xfrm>
        </p:spPr>
        <p:txBody>
          <a:bodyPr>
            <a:normAutofit fontScale="92500" lnSpcReduction="10000"/>
          </a:bodyPr>
          <a:lstStyle/>
          <a:p>
            <a:endParaRPr lang="en-US" dirty="0" smtClean="0"/>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Vitamin E or α-</a:t>
            </a:r>
            <a:r>
              <a:rPr lang="en-US" dirty="0" err="1">
                <a:latin typeface="Times New Roman" pitchFamily="18" charset="0"/>
                <a:cs typeface="Times New Roman" pitchFamily="18" charset="0"/>
              </a:rPr>
              <a:t>tocopherol</a:t>
            </a:r>
            <a:r>
              <a:rPr lang="en-US" dirty="0">
                <a:latin typeface="Times New Roman" pitchFamily="18" charset="0"/>
                <a:cs typeface="Times New Roman" pitchFamily="18" charset="0"/>
              </a:rPr>
              <a:t> delays lipid peroxidation by reacting with chain-propagating </a:t>
            </a:r>
            <a:r>
              <a:rPr lang="en-US" dirty="0" err="1">
                <a:latin typeface="Times New Roman" pitchFamily="18" charset="0"/>
                <a:cs typeface="Times New Roman" pitchFamily="18" charset="0"/>
              </a:rPr>
              <a:t>peroxy</a:t>
            </a:r>
            <a:r>
              <a:rPr lang="en-US" dirty="0">
                <a:latin typeface="Times New Roman" pitchFamily="18" charset="0"/>
                <a:cs typeface="Times New Roman" pitchFamily="18" charset="0"/>
              </a:rPr>
              <a:t> radicals faster than these radical can react with proteins or fatty acid side chains; β-carotene has remarkable antioxidant properties by interacting with a free radical to form β-</a:t>
            </a:r>
            <a:r>
              <a:rPr lang="en-US" dirty="0" err="1">
                <a:latin typeface="Times New Roman" pitchFamily="18" charset="0"/>
                <a:cs typeface="Times New Roman" pitchFamily="18" charset="0"/>
              </a:rPr>
              <a:t>carotone</a:t>
            </a:r>
            <a:r>
              <a:rPr lang="en-US" dirty="0">
                <a:latin typeface="Times New Roman" pitchFamily="18" charset="0"/>
                <a:cs typeface="Times New Roman" pitchFamily="18" charset="0"/>
              </a:rPr>
              <a:t>-derived radical which in the presence of oxygen forms a </a:t>
            </a:r>
            <a:r>
              <a:rPr lang="en-US" dirty="0" err="1">
                <a:latin typeface="Times New Roman" pitchFamily="18" charset="0"/>
                <a:cs typeface="Times New Roman" pitchFamily="18" charset="0"/>
              </a:rPr>
              <a:t>peroxyl</a:t>
            </a:r>
            <a:r>
              <a:rPr lang="en-US" dirty="0">
                <a:latin typeface="Times New Roman" pitchFamily="18" charset="0"/>
                <a:cs typeface="Times New Roman" pitchFamily="18" charset="0"/>
              </a:rPr>
              <a:t> radical. </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Antioxidants </a:t>
            </a:r>
            <a:r>
              <a:rPr lang="en-US" dirty="0">
                <a:latin typeface="Times New Roman" pitchFamily="18" charset="0"/>
                <a:cs typeface="Times New Roman" pitchFamily="18" charset="0"/>
              </a:rPr>
              <a:t>act at different levels in the oxidative sequence involving lipids and the extent to which oxidation of fatty acids and their esters occurs depends on the chemical nature of the fatty acid.</a:t>
            </a:r>
          </a:p>
          <a:p>
            <a:endParaRPr lang="en-US" dirty="0"/>
          </a:p>
        </p:txBody>
      </p:sp>
    </p:spTree>
    <p:extLst>
      <p:ext uri="{BB962C8B-B14F-4D97-AF65-F5344CB8AC3E}">
        <p14:creationId xmlns:p14="http://schemas.microsoft.com/office/powerpoint/2010/main" xmlns="" val="988327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2351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48200"/>
          </a:xfrm>
        </p:spPr>
        <p:txBody>
          <a:bodyPr>
            <a:normAutofit lnSpcReduction="10000"/>
          </a:bodyPr>
          <a:lstStyle/>
          <a:p>
            <a:pPr algn="just"/>
            <a:r>
              <a:rPr lang="en-US" dirty="0" smtClean="0">
                <a:latin typeface="Times New Roman" pitchFamily="18" charset="0"/>
                <a:cs typeface="Times New Roman" pitchFamily="18" charset="0"/>
              </a:rPr>
              <a:t>Human </a:t>
            </a:r>
            <a:r>
              <a:rPr lang="en-US" dirty="0">
                <a:latin typeface="Times New Roman" pitchFamily="18" charset="0"/>
                <a:cs typeface="Times New Roman" pitchFamily="18" charset="0"/>
              </a:rPr>
              <a:t>body is capable of synthesizing most of the </a:t>
            </a:r>
            <a:r>
              <a:rPr lang="en-US" dirty="0" smtClean="0">
                <a:latin typeface="Times New Roman" pitchFamily="18" charset="0"/>
                <a:cs typeface="Times New Roman" pitchFamily="18" charset="0"/>
              </a:rPr>
              <a:t>fatty acids </a:t>
            </a:r>
            <a:r>
              <a:rPr lang="en-US" dirty="0">
                <a:latin typeface="Times New Roman" pitchFamily="18" charset="0"/>
                <a:cs typeface="Times New Roman" pitchFamily="18" charset="0"/>
              </a:rPr>
              <a:t>it needs except the two major polyunsaturated </a:t>
            </a:r>
            <a:r>
              <a:rPr lang="en-US" dirty="0" smtClean="0">
                <a:latin typeface="Times New Roman" pitchFamily="18" charset="0"/>
                <a:cs typeface="Times New Roman" pitchFamily="18" charset="0"/>
              </a:rPr>
              <a:t>fatty acids </a:t>
            </a:r>
            <a:r>
              <a:rPr lang="en-US" dirty="0">
                <a:latin typeface="Times New Roman" pitchFamily="18" charset="0"/>
                <a:cs typeface="Times New Roman" pitchFamily="18" charset="0"/>
              </a:rPr>
              <a:t>(PUFA</a:t>
            </a:r>
            <a:r>
              <a:rPr lang="en-US" dirty="0" smtClean="0">
                <a:latin typeface="Times New Roman" pitchFamily="18" charset="0"/>
                <a:cs typeface="Times New Roman" pitchFamily="18" charset="0"/>
              </a:rPr>
              <a:t>)</a:t>
            </a:r>
          </a:p>
          <a:p>
            <a:pPr marL="624078" indent="-514350">
              <a:buAutoNum type="arabicPeriod"/>
            </a:pPr>
            <a:r>
              <a:rPr lang="en-US" dirty="0" smtClean="0">
                <a:latin typeface="Times New Roman" pitchFamily="18" charset="0"/>
                <a:cs typeface="Times New Roman" pitchFamily="18" charset="0"/>
              </a:rPr>
              <a:t>omega-3-fatty acid</a:t>
            </a:r>
          </a:p>
          <a:p>
            <a:pPr marL="624078" indent="-514350">
              <a:buAutoNum type="arabicPeriod"/>
            </a:pPr>
            <a:r>
              <a:rPr lang="en-US" dirty="0" smtClean="0">
                <a:latin typeface="Times New Roman" pitchFamily="18" charset="0"/>
                <a:cs typeface="Times New Roman" pitchFamily="18" charset="0"/>
              </a:rPr>
              <a:t>omega-6-fatty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acids.</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fatty acids are required to be </a:t>
            </a:r>
            <a:r>
              <a:rPr lang="en-US" dirty="0" smtClean="0">
                <a:latin typeface="Times New Roman" pitchFamily="18" charset="0"/>
                <a:cs typeface="Times New Roman" pitchFamily="18" charset="0"/>
              </a:rPr>
              <a:t>supplemented from </a:t>
            </a:r>
            <a:r>
              <a:rPr lang="en-US" dirty="0">
                <a:latin typeface="Times New Roman" pitchFamily="18" charset="0"/>
                <a:cs typeface="Times New Roman" pitchFamily="18" charset="0"/>
              </a:rPr>
              <a:t>the diet.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fatty acids have </a:t>
            </a:r>
            <a:r>
              <a:rPr lang="en-US" dirty="0" smtClean="0">
                <a:latin typeface="Times New Roman" pitchFamily="18" charset="0"/>
                <a:cs typeface="Times New Roman" pitchFamily="18" charset="0"/>
              </a:rPr>
              <a:t>been found </a:t>
            </a:r>
            <a:r>
              <a:rPr lang="en-US" dirty="0">
                <a:latin typeface="Times New Roman" pitchFamily="18" charset="0"/>
                <a:cs typeface="Times New Roman" pitchFamily="18" charset="0"/>
              </a:rPr>
              <a:t>to regulate blood pressure, heart rate, blood </a:t>
            </a:r>
            <a:r>
              <a:rPr lang="en-US" dirty="0" smtClean="0">
                <a:latin typeface="Times New Roman" pitchFamily="18" charset="0"/>
                <a:cs typeface="Times New Roman" pitchFamily="18" charset="0"/>
              </a:rPr>
              <a:t>clotting and </a:t>
            </a:r>
            <a:r>
              <a:rPr lang="en-US" dirty="0">
                <a:latin typeface="Times New Roman" pitchFamily="18" charset="0"/>
                <a:cs typeface="Times New Roman" pitchFamily="18" charset="0"/>
              </a:rPr>
              <a:t>immune response. </a:t>
            </a: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Polyunsaturated </a:t>
            </a:r>
            <a:r>
              <a:rPr lang="en-US" dirty="0">
                <a:latin typeface="Times New Roman" pitchFamily="18" charset="0"/>
                <a:cs typeface="Times New Roman" pitchFamily="18" charset="0"/>
              </a:rPr>
              <a:t>Fatty Acids</a:t>
            </a:r>
            <a:r>
              <a:rPr lang="en-US" dirty="0"/>
              <a:t/>
            </a:r>
            <a:br>
              <a:rPr lang="en-US" dirty="0"/>
            </a:br>
            <a:endParaRPr lang="en-US" dirty="0"/>
          </a:p>
        </p:txBody>
      </p:sp>
    </p:spTree>
    <p:extLst>
      <p:ext uri="{BB962C8B-B14F-4D97-AF65-F5344CB8AC3E}">
        <p14:creationId xmlns:p14="http://schemas.microsoft.com/office/powerpoint/2010/main" xmlns="" val="3435526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08" y="228600"/>
            <a:ext cx="8735291" cy="5791200"/>
          </a:xfrm>
        </p:spPr>
        <p:txBody>
          <a:bodyPr>
            <a:noAutofit/>
          </a:bodyPr>
          <a:lstStyle/>
          <a:p>
            <a:pPr algn="just"/>
            <a:r>
              <a:rPr lang="en-US" sz="2400" dirty="0" smtClean="0">
                <a:latin typeface="Times New Roman" pitchFamily="18" charset="0"/>
                <a:cs typeface="Times New Roman" pitchFamily="18" charset="0"/>
              </a:rPr>
              <a:t>Omega-3-fatty acids have been reported to be important fatty acids in the prevention of heart diseases and also in the treatment of arthritis.</a:t>
            </a:r>
          </a:p>
          <a:p>
            <a:pPr marL="109728" indent="0" algn="just">
              <a:buNone/>
            </a:pPr>
            <a:endParaRPr lang="en-US" sz="2400" dirty="0" smtClean="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O</a:t>
            </a:r>
            <a:r>
              <a:rPr lang="en-US" sz="2400" dirty="0" err="1" smtClean="0">
                <a:latin typeface="Times New Roman" pitchFamily="18" charset="0"/>
                <a:cs typeface="Times New Roman" pitchFamily="18" charset="0"/>
              </a:rPr>
              <a:t>megafatty</a:t>
            </a:r>
            <a:r>
              <a:rPr lang="en-US" sz="2400" dirty="0" smtClean="0">
                <a:latin typeface="Times New Roman" pitchFamily="18" charset="0"/>
                <a:cs typeface="Times New Roman" pitchFamily="18" charset="0"/>
              </a:rPr>
              <a:t> acids are mostly found in cold water fishes, such as</a:t>
            </a:r>
          </a:p>
          <a:p>
            <a:pPr marL="109728" indent="0" algn="just">
              <a:buNone/>
            </a:pPr>
            <a:r>
              <a:rPr lang="en-US" sz="2400" dirty="0" smtClean="0">
                <a:latin typeface="Times New Roman" pitchFamily="18" charset="0"/>
                <a:cs typeface="Times New Roman" pitchFamily="18" charset="0"/>
              </a:rPr>
              <a:t>    tuna, salmon etc. It is also present in dark green leafy vegetables,    </a:t>
            </a:r>
          </a:p>
          <a:p>
            <a:pPr marL="109728" indent="0"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flaxseed oil and in certain vegetable oils.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fatty acids such as AA and DMA are essential for the development of the </a:t>
            </a:r>
            <a:r>
              <a:rPr lang="en-US" sz="2400" dirty="0" err="1" smtClean="0">
                <a:latin typeface="Times New Roman" pitchFamily="18" charset="0"/>
                <a:cs typeface="Times New Roman" pitchFamily="18" charset="0"/>
              </a:rPr>
              <a:t>foetus</a:t>
            </a:r>
            <a:r>
              <a:rPr lang="en-US" sz="2400" dirty="0" smtClean="0">
                <a:latin typeface="Times New Roman" pitchFamily="18" charset="0"/>
                <a:cs typeface="Times New Roman" pitchFamily="18" charset="0"/>
              </a:rPr>
              <a:t> and also during the first six months after birth.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deficiency of these fatty acids may result in poor development of </a:t>
            </a:r>
            <a:r>
              <a:rPr lang="en-US" sz="2400" dirty="0" err="1" smtClean="0">
                <a:latin typeface="Times New Roman" pitchFamily="18" charset="0"/>
                <a:cs typeface="Times New Roman" pitchFamily="18" charset="0"/>
              </a:rPr>
              <a:t>foetus</a:t>
            </a:r>
            <a:r>
              <a:rPr lang="en-US" sz="2400" dirty="0" smtClean="0">
                <a:latin typeface="Times New Roman" pitchFamily="18" charset="0"/>
                <a:cs typeface="Times New Roman" pitchFamily="18" charset="0"/>
              </a:rPr>
              <a:t> and may also cause a variety of problems such as premature birth to underweight babies. Breast milk is a very rich source of DHA.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Most of the infant formulas which are used as a substitute of breast milk should be supplemented with DHA, as per the recommendation by WHO.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74094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great attention has nowadays been given to discover the</a:t>
            </a:r>
          </a:p>
          <a:p>
            <a:pPr marL="109728" indent="0" algn="just">
              <a:buNone/>
            </a:pPr>
            <a:r>
              <a:rPr lang="en-US" dirty="0" smtClean="0">
                <a:latin typeface="Times New Roman" pitchFamily="18" charset="0"/>
                <a:cs typeface="Times New Roman" pitchFamily="18" charset="0"/>
              </a:rPr>
              <a:t>    link </a:t>
            </a:r>
            <a:r>
              <a:rPr lang="en-US" dirty="0">
                <a:latin typeface="Times New Roman" pitchFamily="18" charset="0"/>
                <a:cs typeface="Times New Roman" pitchFamily="18" charset="0"/>
              </a:rPr>
              <a:t>between dietary nutrients and disease prevention.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Large numbers </a:t>
            </a:r>
            <a:r>
              <a:rPr lang="en-US" dirty="0">
                <a:latin typeface="Times New Roman" pitchFamily="18" charset="0"/>
                <a:cs typeface="Times New Roman" pitchFamily="18" charset="0"/>
              </a:rPr>
              <a:t>of herbs which had been in use since </a:t>
            </a:r>
            <a:r>
              <a:rPr lang="en-US" dirty="0" smtClean="0">
                <a:latin typeface="Times New Roman" pitchFamily="18" charset="0"/>
                <a:cs typeface="Times New Roman" pitchFamily="18" charset="0"/>
              </a:rPr>
              <a:t>unknown time </a:t>
            </a:r>
            <a:r>
              <a:rPr lang="en-US" dirty="0">
                <a:latin typeface="Times New Roman" pitchFamily="18" charset="0"/>
                <a:cs typeface="Times New Roman" pitchFamily="18" charset="0"/>
              </a:rPr>
              <a:t>have been shown to play a crucial role in the </a:t>
            </a:r>
            <a:r>
              <a:rPr lang="en-US" dirty="0" smtClean="0">
                <a:latin typeface="Times New Roman" pitchFamily="18" charset="0"/>
                <a:cs typeface="Times New Roman" pitchFamily="18" charset="0"/>
              </a:rPr>
              <a:t>prevention of </a:t>
            </a:r>
            <a:r>
              <a:rPr lang="en-US" dirty="0">
                <a:latin typeface="Times New Roman" pitchFamily="18" charset="0"/>
                <a:cs typeface="Times New Roman" pitchFamily="18" charset="0"/>
              </a:rPr>
              <a:t>disease.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addition to the macro- and </a:t>
            </a:r>
            <a:r>
              <a:rPr lang="en-US" dirty="0" smtClean="0">
                <a:latin typeface="Times New Roman" pitchFamily="18" charset="0"/>
                <a:cs typeface="Times New Roman" pitchFamily="18" charset="0"/>
              </a:rPr>
              <a:t>micro-nutrients such </a:t>
            </a:r>
            <a:r>
              <a:rPr lang="en-US" dirty="0">
                <a:latin typeface="Times New Roman" pitchFamily="18" charset="0"/>
                <a:cs typeface="Times New Roman" pitchFamily="18" charset="0"/>
              </a:rPr>
              <a:t>as proteins, fats, carbohydrates, vitamins or </a:t>
            </a:r>
            <a:r>
              <a:rPr lang="en-US" dirty="0" smtClean="0">
                <a:latin typeface="Times New Roman" pitchFamily="18" charset="0"/>
                <a:cs typeface="Times New Roman" pitchFamily="18" charset="0"/>
              </a:rPr>
              <a:t>minerals necessary </a:t>
            </a:r>
            <a:r>
              <a:rPr lang="en-US" dirty="0">
                <a:latin typeface="Times New Roman" pitchFamily="18" charset="0"/>
                <a:cs typeface="Times New Roman" pitchFamily="18" charset="0"/>
              </a:rPr>
              <a:t>for normal metabolism—a plant based diet </a:t>
            </a:r>
            <a:r>
              <a:rPr lang="en-US" dirty="0" smtClean="0">
                <a:latin typeface="Times New Roman" pitchFamily="18" charset="0"/>
                <a:cs typeface="Times New Roman" pitchFamily="18" charset="0"/>
              </a:rPr>
              <a:t>contains numerous </a:t>
            </a:r>
            <a:r>
              <a:rPr lang="en-US" dirty="0">
                <a:latin typeface="Times New Roman" pitchFamily="18" charset="0"/>
                <a:cs typeface="Times New Roman" pitchFamily="18" charset="0"/>
              </a:rPr>
              <a:t>nonnutritive </a:t>
            </a:r>
            <a:r>
              <a:rPr lang="en-US" dirty="0" err="1">
                <a:latin typeface="Times New Roman" pitchFamily="18" charset="0"/>
                <a:cs typeface="Times New Roman" pitchFamily="18" charset="0"/>
              </a:rPr>
              <a:t>phyto</a:t>
            </a:r>
            <a:r>
              <a:rPr lang="en-US" dirty="0">
                <a:latin typeface="Times New Roman" pitchFamily="18" charset="0"/>
                <a:cs typeface="Times New Roman" pitchFamily="18" charset="0"/>
              </a:rPr>
              <a:t>-constituents which </a:t>
            </a:r>
            <a:r>
              <a:rPr lang="en-US" dirty="0" smtClean="0">
                <a:latin typeface="Times New Roman" pitchFamily="18" charset="0"/>
                <a:cs typeface="Times New Roman" pitchFamily="18" charset="0"/>
              </a:rPr>
              <a:t>may also </a:t>
            </a:r>
            <a:r>
              <a:rPr lang="en-US" dirty="0">
                <a:latin typeface="Times New Roman" pitchFamily="18" charset="0"/>
                <a:cs typeface="Times New Roman" pitchFamily="18" charset="0"/>
              </a:rPr>
              <a:t>play an important role in health enhancement. </a:t>
            </a: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Herbs as Functional Foods</a:t>
            </a:r>
            <a:r>
              <a:rPr lang="en-US" dirty="0"/>
              <a:t/>
            </a:r>
            <a:br>
              <a:rPr lang="en-US" dirty="0"/>
            </a:br>
            <a:endParaRPr lang="en-US" dirty="0"/>
          </a:p>
        </p:txBody>
      </p:sp>
    </p:spTree>
    <p:extLst>
      <p:ext uri="{BB962C8B-B14F-4D97-AF65-F5344CB8AC3E}">
        <p14:creationId xmlns:p14="http://schemas.microsoft.com/office/powerpoint/2010/main" xmlns="" val="3537875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5636"/>
            <a:ext cx="8382000" cy="5985164"/>
          </a:xfrm>
        </p:spPr>
        <p:txBody>
          <a:bodyPr>
            <a:normAutofit fontScale="92500" lnSpcReduction="10000"/>
          </a:bodyPr>
          <a:lstStyle/>
          <a:p>
            <a:pPr algn="just"/>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brief overview </a:t>
            </a:r>
            <a:r>
              <a:rPr lang="en-US" dirty="0">
                <a:latin typeface="Times New Roman" pitchFamily="18" charset="0"/>
                <a:cs typeface="Times New Roman" pitchFamily="18" charset="0"/>
              </a:rPr>
              <a:t>of the role of various herbs in disease </a:t>
            </a:r>
            <a:r>
              <a:rPr lang="en-US" dirty="0" smtClean="0">
                <a:latin typeface="Times New Roman" pitchFamily="18" charset="0"/>
                <a:cs typeface="Times New Roman" pitchFamily="18" charset="0"/>
              </a:rPr>
              <a:t>prevention, with </a:t>
            </a:r>
            <a:r>
              <a:rPr lang="en-US" dirty="0">
                <a:latin typeface="Times New Roman" pitchFamily="18" charset="0"/>
                <a:cs typeface="Times New Roman" pitchFamily="18" charset="0"/>
              </a:rPr>
              <a:t>a focus on bioactive components from </a:t>
            </a:r>
            <a:endParaRPr lang="en-US" dirty="0" smtClean="0">
              <a:latin typeface="Times New Roman" pitchFamily="18" charset="0"/>
              <a:cs typeface="Times New Roman" pitchFamily="18" charset="0"/>
            </a:endParaRPr>
          </a:p>
          <a:p>
            <a:pPr marL="109728" indent="0" algn="just">
              <a:buNone/>
            </a:pPr>
            <a:endParaRPr lang="en-US" dirty="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flaxseeds</a:t>
            </a:r>
          </a:p>
          <a:p>
            <a:pPr algn="just">
              <a:buFont typeface="Wingdings" pitchFamily="2" charset="2"/>
              <a:buChar char="§"/>
            </a:pPr>
            <a:r>
              <a:rPr lang="en-US" dirty="0" err="1" smtClean="0">
                <a:latin typeface="Times New Roman" pitchFamily="18" charset="0"/>
                <a:cs typeface="Times New Roman" pitchFamily="18" charset="0"/>
              </a:rPr>
              <a:t>Spirulina</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Ginseng</a:t>
            </a:r>
          </a:p>
          <a:p>
            <a:pPr algn="just">
              <a:buFont typeface="Wingdings" pitchFamily="2" charset="2"/>
              <a:buChar char="§"/>
            </a:pPr>
            <a:r>
              <a:rPr lang="en-US" dirty="0" smtClean="0">
                <a:latin typeface="Times New Roman" pitchFamily="18" charset="0"/>
                <a:cs typeface="Times New Roman" pitchFamily="18" charset="0"/>
              </a:rPr>
              <a:t>Garlic</a:t>
            </a:r>
          </a:p>
          <a:p>
            <a:pPr algn="just">
              <a:buFont typeface="Wingdings" pitchFamily="2" charset="2"/>
              <a:buChar char="§"/>
            </a:pPr>
            <a:r>
              <a:rPr lang="en-US" dirty="0">
                <a:latin typeface="Times New Roman" pitchFamily="18" charset="0"/>
                <a:cs typeface="Times New Roman" pitchFamily="18" charset="0"/>
              </a:rPr>
              <a:t>G</a:t>
            </a:r>
            <a:r>
              <a:rPr lang="en-US" dirty="0" smtClean="0">
                <a:latin typeface="Times New Roman" pitchFamily="18" charset="0"/>
                <a:cs typeface="Times New Roman" pitchFamily="18" charset="0"/>
              </a:rPr>
              <a:t>reen tea</a:t>
            </a:r>
          </a:p>
          <a:p>
            <a:pPr algn="just">
              <a:buFont typeface="Wingdings" pitchFamily="2" charset="2"/>
              <a:buChar char="§"/>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itrus fruits</a:t>
            </a:r>
          </a:p>
          <a:p>
            <a:pPr algn="just">
              <a:buFont typeface="Wingdings" pitchFamily="2" charset="2"/>
              <a:buChar char="§"/>
            </a:pPr>
            <a:r>
              <a:rPr lang="en-US" dirty="0" err="1" smtClean="0">
                <a:latin typeface="Times New Roman" pitchFamily="18" charset="0"/>
                <a:cs typeface="Times New Roman" pitchFamily="18" charset="0"/>
              </a:rPr>
              <a:t>Soyabean</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Tomato</a:t>
            </a:r>
          </a:p>
          <a:p>
            <a:pPr algn="just">
              <a:buFont typeface="Wingdings" pitchFamily="2" charset="2"/>
              <a:buChar char="§"/>
            </a:pPr>
            <a:r>
              <a:rPr lang="en-US" dirty="0" smtClean="0">
                <a:latin typeface="Times New Roman" pitchFamily="18" charset="0"/>
                <a:cs typeface="Times New Roman" pitchFamily="18" charset="0"/>
              </a:rPr>
              <a:t>Ginkgo </a:t>
            </a:r>
            <a:r>
              <a:rPr lang="en-US" dirty="0" err="1" smtClean="0">
                <a:latin typeface="Times New Roman" pitchFamily="18" charset="0"/>
                <a:cs typeface="Times New Roman" pitchFamily="18" charset="0"/>
              </a:rPr>
              <a:t>biloba</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Turmeric</a:t>
            </a:r>
          </a:p>
          <a:p>
            <a:pPr algn="just">
              <a:buFont typeface="Wingdings" pitchFamily="2" charset="2"/>
              <a:buChar char="§"/>
            </a:pP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lack cohosh</a:t>
            </a:r>
          </a:p>
          <a:p>
            <a:pPr algn="just">
              <a:buFont typeface="Wingdings" pitchFamily="2" charset="2"/>
              <a:buChar char="§"/>
            </a:pPr>
            <a:r>
              <a:rPr lang="en-US" dirty="0">
                <a:latin typeface="Times New Roman" pitchFamily="18" charset="0"/>
                <a:cs typeface="Times New Roman" pitchFamily="18" charset="0"/>
              </a:rPr>
              <a:t>F</a:t>
            </a:r>
            <a:r>
              <a:rPr lang="en-US" dirty="0" smtClean="0">
                <a:latin typeface="Times New Roman" pitchFamily="18" charset="0"/>
                <a:cs typeface="Times New Roman" pitchFamily="18" charset="0"/>
              </a:rPr>
              <a:t>enugreek has </a:t>
            </a:r>
            <a:r>
              <a:rPr lang="en-US" dirty="0">
                <a:latin typeface="Times New Roman" pitchFamily="18" charset="0"/>
                <a:cs typeface="Times New Roman" pitchFamily="18" charset="0"/>
              </a:rPr>
              <a:t>been given in this part of the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3960268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marL="109728" indent="0">
              <a:buNone/>
            </a:pPr>
            <a:endParaRPr lang="en-US"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B.O:            </a:t>
            </a:r>
            <a:r>
              <a:rPr lang="en-US" b="1"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Linum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usitatissimum</a:t>
            </a:r>
            <a:endParaRPr lang="en-US" i="1" dirty="0" smtClean="0">
              <a:latin typeface="Times New Roman" pitchFamily="18" charset="0"/>
              <a:cs typeface="Times New Roman" pitchFamily="18" charset="0"/>
            </a:endParaRPr>
          </a:p>
          <a:p>
            <a:pPr marL="109728" indent="0">
              <a:buNone/>
            </a:pPr>
            <a:r>
              <a:rPr lang="en-US" b="1" dirty="0" smtClean="0">
                <a:latin typeface="Times New Roman" pitchFamily="18" charset="0"/>
                <a:cs typeface="Times New Roman" pitchFamily="18" charset="0"/>
              </a:rPr>
              <a:t>Part used:     </a:t>
            </a:r>
            <a:r>
              <a:rPr lang="en-US" dirty="0" smtClean="0">
                <a:latin typeface="Times New Roman" pitchFamily="18" charset="0"/>
                <a:cs typeface="Times New Roman" pitchFamily="18" charset="0"/>
              </a:rPr>
              <a:t>Dried </a:t>
            </a:r>
            <a:r>
              <a:rPr lang="en-US" dirty="0">
                <a:latin typeface="Times New Roman" pitchFamily="18" charset="0"/>
                <a:cs typeface="Times New Roman" pitchFamily="18" charset="0"/>
              </a:rPr>
              <a:t>ripe seeds </a:t>
            </a:r>
          </a:p>
          <a:p>
            <a:pPr marL="109728" indent="0">
              <a:buNone/>
            </a:pPr>
            <a:r>
              <a:rPr lang="en-US" b="1" dirty="0" smtClean="0">
                <a:latin typeface="Times New Roman" pitchFamily="18" charset="0"/>
                <a:cs typeface="Times New Roman" pitchFamily="18" charset="0"/>
              </a:rPr>
              <a:t>Family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Linaceae</a:t>
            </a:r>
            <a:r>
              <a:rPr lang="en-US" dirty="0" smtClean="0">
                <a:latin typeface="Times New Roman" pitchFamily="18" charset="0"/>
                <a:cs typeface="Times New Roman" pitchFamily="18" charset="0"/>
              </a:rPr>
              <a:t> </a:t>
            </a:r>
          </a:p>
          <a:p>
            <a:pPr marL="109728" indent="0">
              <a:buNone/>
            </a:pP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Canada </a:t>
            </a:r>
            <a:r>
              <a:rPr lang="en-US" dirty="0">
                <a:latin typeface="Times New Roman" pitchFamily="18" charset="0"/>
                <a:cs typeface="Times New Roman" pitchFamily="18" charset="0"/>
              </a:rPr>
              <a:t>is the largest producer and </a:t>
            </a:r>
            <a:r>
              <a:rPr lang="en-US" dirty="0" smtClean="0">
                <a:latin typeface="Times New Roman" pitchFamily="18" charset="0"/>
                <a:cs typeface="Times New Roman" pitchFamily="18" charset="0"/>
              </a:rPr>
              <a:t>exporter of </a:t>
            </a:r>
            <a:r>
              <a:rPr lang="en-US" dirty="0">
                <a:latin typeface="Times New Roman" pitchFamily="18" charset="0"/>
                <a:cs typeface="Times New Roman" pitchFamily="18" charset="0"/>
              </a:rPr>
              <a:t>flaxseeds which is about 40% of the world supply. It </a:t>
            </a:r>
            <a:r>
              <a:rPr lang="en-US" dirty="0" smtClean="0">
                <a:latin typeface="Times New Roman" pitchFamily="18" charset="0"/>
                <a:cs typeface="Times New Roman" pitchFamily="18" charset="0"/>
              </a:rPr>
              <a:t>is also </a:t>
            </a:r>
            <a:r>
              <a:rPr lang="en-US" dirty="0">
                <a:latin typeface="Times New Roman" pitchFamily="18" charset="0"/>
                <a:cs typeface="Times New Roman" pitchFamily="18" charset="0"/>
              </a:rPr>
              <a:t>cultivated in the Mediterranean countries, the </a:t>
            </a:r>
            <a:r>
              <a:rPr lang="en-US" dirty="0" smtClean="0">
                <a:latin typeface="Times New Roman" pitchFamily="18" charset="0"/>
                <a:cs typeface="Times New Roman" pitchFamily="18" charset="0"/>
              </a:rPr>
              <a:t>Middle East</a:t>
            </a:r>
            <a:r>
              <a:rPr lang="en-US" dirty="0">
                <a:latin typeface="Times New Roman" pitchFamily="18" charset="0"/>
                <a:cs typeface="Times New Roman" pitchFamily="18" charset="0"/>
              </a:rPr>
              <a:t>, United States, Russia and India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
            </a:r>
            <a:br>
              <a:rPr lang="en-US" dirty="0" smtClean="0"/>
            </a:br>
            <a:r>
              <a:rPr lang="en-US" sz="4400" dirty="0" smtClean="0">
                <a:latin typeface="Times New Roman" pitchFamily="18" charset="0"/>
                <a:cs typeface="Times New Roman" pitchFamily="18" charset="0"/>
              </a:rPr>
              <a:t>Flax seeds</a:t>
            </a:r>
            <a:r>
              <a:rPr lang="en-US" dirty="0"/>
              <a:t/>
            </a:r>
            <a:br>
              <a:rPr lang="en-US" dirty="0"/>
            </a:br>
            <a:endParaRPr lang="en-US" dirty="0"/>
          </a:p>
        </p:txBody>
      </p:sp>
    </p:spTree>
    <p:extLst>
      <p:ext uri="{BB962C8B-B14F-4D97-AF65-F5344CB8AC3E}">
        <p14:creationId xmlns:p14="http://schemas.microsoft.com/office/powerpoint/2010/main" xmlns="" val="687052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3400"/>
            <a:ext cx="8763000" cy="5715000"/>
          </a:xfrm>
        </p:spPr>
        <p:txBody>
          <a:bodyPr>
            <a:normAutofit/>
          </a:bodyPr>
          <a:lstStyle/>
          <a:p>
            <a:endParaRPr lang="en-US" dirty="0" smtClean="0"/>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 abundant source of gamma-</a:t>
            </a:r>
            <a:r>
              <a:rPr lang="en-US" dirty="0" err="1">
                <a:latin typeface="Times New Roman" pitchFamily="18" charset="0"/>
                <a:cs typeface="Times New Roman" pitchFamily="18" charset="0"/>
              </a:rPr>
              <a:t>linolenic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acid (GLA), viscous </a:t>
            </a:r>
            <a:r>
              <a:rPr lang="en-US" dirty="0" err="1">
                <a:latin typeface="Times New Roman" pitchFamily="18" charset="0"/>
                <a:cs typeface="Times New Roman" pitchFamily="18" charset="0"/>
              </a:rPr>
              <a:t>fibre</a:t>
            </a:r>
            <a:r>
              <a:rPr lang="en-US" dirty="0">
                <a:latin typeface="Times New Roman" pitchFamily="18" charset="0"/>
                <a:cs typeface="Times New Roman" pitchFamily="18" charset="0"/>
              </a:rPr>
              <a:t> components and phytochemicals such </a:t>
            </a:r>
            <a:r>
              <a:rPr lang="en-US" dirty="0" smtClean="0">
                <a:latin typeface="Times New Roman" pitchFamily="18" charset="0"/>
                <a:cs typeface="Times New Roman" pitchFamily="18" charset="0"/>
              </a:rPr>
              <a:t>as </a:t>
            </a:r>
            <a:r>
              <a:rPr lang="en-US" dirty="0" err="1" smtClean="0">
                <a:latin typeface="Times New Roman" pitchFamily="18" charset="0"/>
                <a:cs typeface="Times New Roman" pitchFamily="18" charset="0"/>
              </a:rPr>
              <a:t>lignans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proteins.</a:t>
            </a: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components are of great </a:t>
            </a:r>
            <a:r>
              <a:rPr lang="en-US" dirty="0" smtClean="0">
                <a:latin typeface="Times New Roman" pitchFamily="18" charset="0"/>
                <a:cs typeface="Times New Roman" pitchFamily="18" charset="0"/>
              </a:rPr>
              <a:t>interest as </a:t>
            </a:r>
            <a:r>
              <a:rPr lang="en-US" dirty="0">
                <a:latin typeface="Times New Roman" pitchFamily="18" charset="0"/>
                <a:cs typeface="Times New Roman" pitchFamily="18" charset="0"/>
              </a:rPr>
              <a:t>functional food.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Flaxseed has been recorded as one of the six plant materials </a:t>
            </a:r>
            <a:r>
              <a:rPr lang="en-US" dirty="0">
                <a:latin typeface="Times New Roman" pitchFamily="18" charset="0"/>
                <a:cs typeface="Times New Roman" pitchFamily="18" charset="0"/>
              </a:rPr>
              <a:t>as cancer-preventive foods.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Dietary ALA </a:t>
            </a:r>
            <a:r>
              <a:rPr lang="en-US" dirty="0">
                <a:latin typeface="Times New Roman" pitchFamily="18" charset="0"/>
                <a:cs typeface="Times New Roman" pitchFamily="18" charset="0"/>
              </a:rPr>
              <a:t>may retard </a:t>
            </a:r>
            <a:r>
              <a:rPr lang="en-US" dirty="0" smtClean="0">
                <a:latin typeface="Times New Roman" pitchFamily="18" charset="0"/>
                <a:cs typeface="Times New Roman" pitchFamily="18" charset="0"/>
              </a:rPr>
              <a:t>tumor </a:t>
            </a:r>
            <a:r>
              <a:rPr lang="en-US" dirty="0">
                <a:latin typeface="Times New Roman" pitchFamily="18" charset="0"/>
                <a:cs typeface="Times New Roman" pitchFamily="18" charset="0"/>
              </a:rPr>
              <a:t>growth and plays an </a:t>
            </a:r>
            <a:r>
              <a:rPr lang="en-US" dirty="0" smtClean="0">
                <a:latin typeface="Times New Roman" pitchFamily="18" charset="0"/>
                <a:cs typeface="Times New Roman" pitchFamily="18" charset="0"/>
              </a:rPr>
              <a:t>important role </a:t>
            </a:r>
            <a:r>
              <a:rPr lang="en-US" dirty="0">
                <a:latin typeface="Times New Roman" pitchFamily="18" charset="0"/>
                <a:cs typeface="Times New Roman" pitchFamily="18" charset="0"/>
              </a:rPr>
              <a:t>in </a:t>
            </a:r>
            <a:r>
              <a:rPr lang="en-US" dirty="0" err="1">
                <a:latin typeface="Times New Roman" pitchFamily="18" charset="0"/>
                <a:cs typeface="Times New Roman" pitchFamily="18" charset="0"/>
              </a:rPr>
              <a:t>metastatis</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xmlns="" val="2633501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458200" cy="5550091"/>
          </a:xfrm>
        </p:spPr>
        <p:txBody>
          <a:bodyPr>
            <a:normAutofit/>
          </a:bodyPr>
          <a:lstStyle/>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Dietary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of flaxseeds contain about 6% </a:t>
            </a:r>
            <a:r>
              <a:rPr lang="en-US" dirty="0" smtClean="0">
                <a:latin typeface="Times New Roman" pitchFamily="18" charset="0"/>
                <a:cs typeface="Times New Roman" pitchFamily="18" charset="0"/>
              </a:rPr>
              <a:t>mucilage which </a:t>
            </a:r>
            <a:r>
              <a:rPr lang="en-US" dirty="0">
                <a:latin typeface="Times New Roman" pitchFamily="18" charset="0"/>
                <a:cs typeface="Times New Roman" pitchFamily="18" charset="0"/>
              </a:rPr>
              <a:t>has nutritional value.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appears to play a role </a:t>
            </a:r>
            <a:r>
              <a:rPr lang="en-US" dirty="0" smtClean="0">
                <a:latin typeface="Times New Roman" pitchFamily="18" charset="0"/>
                <a:cs typeface="Times New Roman" pitchFamily="18" charset="0"/>
              </a:rPr>
              <a:t>in reducing </a:t>
            </a:r>
            <a:r>
              <a:rPr lang="en-US" dirty="0">
                <a:latin typeface="Times New Roman" pitchFamily="18" charset="0"/>
                <a:cs typeface="Times New Roman" pitchFamily="18" charset="0"/>
              </a:rPr>
              <a:t>diabetes and coronary heart disease risk, </a:t>
            </a:r>
            <a:r>
              <a:rPr lang="en-US" dirty="0" smtClean="0">
                <a:latin typeface="Times New Roman" pitchFamily="18" charset="0"/>
                <a:cs typeface="Times New Roman" pitchFamily="18" charset="0"/>
              </a:rPr>
              <a:t>preventing colon </a:t>
            </a:r>
            <a:r>
              <a:rPr lang="en-US" dirty="0">
                <a:latin typeface="Times New Roman" pitchFamily="18" charset="0"/>
                <a:cs typeface="Times New Roman" pitchFamily="18" charset="0"/>
              </a:rPr>
              <a:t>and rectal cancer and reduces the incidence of obesity.</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Flaxseed </a:t>
            </a:r>
            <a:r>
              <a:rPr lang="en-US" dirty="0">
                <a:latin typeface="Times New Roman" pitchFamily="18" charset="0"/>
                <a:cs typeface="Times New Roman" pitchFamily="18" charset="0"/>
              </a:rPr>
              <a:t>extract and purified </a:t>
            </a:r>
            <a:r>
              <a:rPr lang="en-US" dirty="0" err="1">
                <a:latin typeface="Times New Roman" pitchFamily="18" charset="0"/>
                <a:cs typeface="Times New Roman" pitchFamily="18" charset="0"/>
              </a:rPr>
              <a:t>lignans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exhibit antioxidant </a:t>
            </a:r>
            <a:r>
              <a:rPr lang="en-US" dirty="0">
                <a:latin typeface="Times New Roman" pitchFamily="18" charset="0"/>
                <a:cs typeface="Times New Roman" pitchFamily="18" charset="0"/>
              </a:rPr>
              <a:t>effect and inhibits the activation of </a:t>
            </a:r>
            <a:r>
              <a:rPr lang="en-US" dirty="0" err="1" smtClean="0">
                <a:latin typeface="Times New Roman" pitchFamily="18" charset="0"/>
                <a:cs typeface="Times New Roman" pitchFamily="18" charset="0"/>
              </a:rPr>
              <a:t>promutagens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err="1">
                <a:latin typeface="Times New Roman" pitchFamily="18" charset="0"/>
                <a:cs typeface="Times New Roman" pitchFamily="18" charset="0"/>
              </a:rPr>
              <a:t>procarcinogens</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xmlns="" val="143849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Concept of </a:t>
            </a:r>
            <a:r>
              <a:rPr lang="en-US" sz="54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nutraceuticals</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2677" y="2101104"/>
            <a:ext cx="7998645" cy="328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9958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US" dirty="0" smtClean="0">
                <a:latin typeface="Times New Roman" pitchFamily="18" charset="0"/>
                <a:cs typeface="Times New Roman" pitchFamily="18" charset="0"/>
              </a:rPr>
              <a:t>Ginkgo </a:t>
            </a:r>
            <a:r>
              <a:rPr lang="en-US" dirty="0" err="1">
                <a:latin typeface="Times New Roman" pitchFamily="18" charset="0"/>
                <a:cs typeface="Times New Roman" pitchFamily="18" charset="0"/>
              </a:rPr>
              <a:t>biloba</a:t>
            </a:r>
            <a:r>
              <a:rPr lang="en-US" dirty="0">
                <a:latin typeface="Times New Roman" pitchFamily="18" charset="0"/>
                <a:cs typeface="Times New Roman" pitchFamily="18" charset="0"/>
              </a:rPr>
              <a:t>, family </a:t>
            </a:r>
            <a:r>
              <a:rPr lang="en-US" dirty="0" err="1">
                <a:latin typeface="Times New Roman" pitchFamily="18" charset="0"/>
                <a:cs typeface="Times New Roman" pitchFamily="18" charset="0"/>
              </a:rPr>
              <a:t>Ginkgoaceae</a:t>
            </a:r>
            <a:r>
              <a:rPr lang="en-US" dirty="0">
                <a:latin typeface="Times New Roman" pitchFamily="18" charset="0"/>
                <a:cs typeface="Times New Roman" pitchFamily="18" charset="0"/>
              </a:rPr>
              <a:t>, known as fossil tree is </a:t>
            </a:r>
            <a:r>
              <a:rPr lang="en-US" dirty="0" smtClean="0">
                <a:latin typeface="Times New Roman" pitchFamily="18" charset="0"/>
                <a:cs typeface="Times New Roman" pitchFamily="18" charset="0"/>
              </a:rPr>
              <a:t>an important </a:t>
            </a:r>
            <a:r>
              <a:rPr lang="en-US" dirty="0">
                <a:latin typeface="Times New Roman" pitchFamily="18" charset="0"/>
                <a:cs typeface="Times New Roman" pitchFamily="18" charset="0"/>
              </a:rPr>
              <a:t>drug used in traditional Chinese medicine </a:t>
            </a:r>
            <a:r>
              <a:rPr lang="en-US" dirty="0" smtClean="0">
                <a:latin typeface="Times New Roman" pitchFamily="18" charset="0"/>
                <a:cs typeface="Times New Roman" pitchFamily="18" charset="0"/>
              </a:rPr>
              <a:t>since more </a:t>
            </a:r>
            <a:r>
              <a:rPr lang="en-US" dirty="0">
                <a:latin typeface="Times New Roman" pitchFamily="18" charset="0"/>
                <a:cs typeface="Times New Roman" pitchFamily="18" charset="0"/>
              </a:rPr>
              <a:t>than 2,800 years.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Mainly </a:t>
            </a:r>
            <a:r>
              <a:rPr lang="en-US" dirty="0">
                <a:latin typeface="Times New Roman" pitchFamily="18" charset="0"/>
                <a:cs typeface="Times New Roman" pitchFamily="18" charset="0"/>
              </a:rPr>
              <a:t>leaves and edible seeds </a:t>
            </a:r>
            <a:r>
              <a:rPr lang="en-US" dirty="0" smtClean="0">
                <a:latin typeface="Times New Roman" pitchFamily="18" charset="0"/>
                <a:cs typeface="Times New Roman" pitchFamily="18" charset="0"/>
              </a:rPr>
              <a:t>are used </a:t>
            </a:r>
            <a:r>
              <a:rPr lang="en-US" dirty="0">
                <a:latin typeface="Times New Roman" pitchFamily="18" charset="0"/>
                <a:cs typeface="Times New Roman" pitchFamily="18" charset="0"/>
              </a:rPr>
              <a:t>as drugs.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leaves contain </a:t>
            </a:r>
            <a:r>
              <a:rPr lang="en-US" dirty="0" err="1">
                <a:latin typeface="Times New Roman" pitchFamily="18" charset="0"/>
                <a:cs typeface="Times New Roman" pitchFamily="18" charset="0"/>
              </a:rPr>
              <a:t>dimeric</a:t>
            </a:r>
            <a:r>
              <a:rPr lang="en-US" dirty="0">
                <a:latin typeface="Times New Roman" pitchFamily="18" charset="0"/>
                <a:cs typeface="Times New Roman" pitchFamily="18" charset="0"/>
              </a:rPr>
              <a:t> flavones such </a:t>
            </a:r>
            <a:r>
              <a:rPr lang="en-US" dirty="0" smtClean="0">
                <a:latin typeface="Times New Roman" pitchFamily="18" charset="0"/>
                <a:cs typeface="Times New Roman" pitchFamily="18" charset="0"/>
              </a:rPr>
              <a:t>as </a:t>
            </a:r>
            <a:r>
              <a:rPr lang="en-US" dirty="0" err="1" smtClean="0">
                <a:latin typeface="Times New Roman" pitchFamily="18" charset="0"/>
                <a:cs typeface="Times New Roman" pitchFamily="18" charset="0"/>
              </a:rPr>
              <a:t>bilobelin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ginkgetin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isoginkgetin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flavonols</a:t>
            </a:r>
            <a:r>
              <a:rPr lang="en-US" dirty="0">
                <a:latin typeface="Times New Roman" pitchFamily="18" charset="0"/>
                <a:cs typeface="Times New Roman" pitchFamily="18" charset="0"/>
              </a:rPr>
              <a:t> along </a:t>
            </a:r>
            <a:r>
              <a:rPr lang="en-US" dirty="0" smtClean="0">
                <a:latin typeface="Times New Roman" pitchFamily="18" charset="0"/>
                <a:cs typeface="Times New Roman" pitchFamily="18" charset="0"/>
              </a:rPr>
              <a:t>with their </a:t>
            </a:r>
            <a:r>
              <a:rPr lang="en-US" dirty="0">
                <a:latin typeface="Times New Roman" pitchFamily="18" charset="0"/>
                <a:cs typeface="Times New Roman" pitchFamily="18" charset="0"/>
              </a:rPr>
              <a:t>glycosides</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diterpenoids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Ginkgolides</a:t>
            </a:r>
            <a:r>
              <a:rPr lang="en-US" dirty="0">
                <a:latin typeface="Times New Roman" pitchFamily="18" charset="0"/>
                <a:cs typeface="Times New Roman" pitchFamily="18" charset="0"/>
              </a:rPr>
              <a:t> A, B, C </a:t>
            </a:r>
            <a:r>
              <a:rPr lang="en-US" dirty="0" smtClean="0">
                <a:latin typeface="Times New Roman" pitchFamily="18" charset="0"/>
                <a:cs typeface="Times New Roman" pitchFamily="18" charset="0"/>
              </a:rPr>
              <a:t>and </a:t>
            </a:r>
            <a:r>
              <a:rPr lang="en-US" dirty="0" err="1" smtClean="0">
                <a:latin typeface="Times New Roman" pitchFamily="18" charset="0"/>
                <a:cs typeface="Times New Roman" pitchFamily="18" charset="0"/>
              </a:rPr>
              <a:t>bilobalide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also the therapeutically active constituents.</a:t>
            </a: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a:latin typeface="Times New Roman" pitchFamily="18" charset="0"/>
                <a:cs typeface="Times New Roman" pitchFamily="18" charset="0"/>
              </a:rPr>
              <a:t>Ginkgo </a:t>
            </a:r>
            <a:r>
              <a:rPr lang="en-US" sz="3600" dirty="0" err="1">
                <a:latin typeface="Times New Roman" pitchFamily="18" charset="0"/>
                <a:cs typeface="Times New Roman" pitchFamily="18" charset="0"/>
              </a:rPr>
              <a:t>biloba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68865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534400" cy="5715000"/>
          </a:xfrm>
        </p:spPr>
        <p:txBody>
          <a:bodyPr>
            <a:normAutofit fontScale="92500" lnSpcReduction="10000"/>
          </a:bodyPr>
          <a:lstStyle/>
          <a:p>
            <a:pPr algn="just"/>
            <a:r>
              <a:rPr lang="en-US" dirty="0">
                <a:latin typeface="Times New Roman" pitchFamily="18" charset="0"/>
                <a:cs typeface="Times New Roman" pitchFamily="18" charset="0"/>
              </a:rPr>
              <a:t>The leaves are recommended as being beneficial to </a:t>
            </a:r>
            <a:r>
              <a:rPr lang="en-US" dirty="0" smtClean="0">
                <a:latin typeface="Times New Roman" pitchFamily="18" charset="0"/>
                <a:cs typeface="Times New Roman" pitchFamily="18" charset="0"/>
              </a:rPr>
              <a:t>the heart </a:t>
            </a:r>
            <a:r>
              <a:rPr lang="en-US" dirty="0">
                <a:latin typeface="Times New Roman" pitchFamily="18" charset="0"/>
                <a:cs typeface="Times New Roman" pitchFamily="18" charset="0"/>
              </a:rPr>
              <a:t>and lungs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Ginkgolides</a:t>
            </a:r>
            <a:r>
              <a:rPr lang="en-US" dirty="0">
                <a:latin typeface="Times New Roman" pitchFamily="18" charset="0"/>
                <a:cs typeface="Times New Roman" pitchFamily="18" charset="0"/>
              </a:rPr>
              <a:t> present in the leaves are </a:t>
            </a:r>
            <a:r>
              <a:rPr lang="en-US" dirty="0" smtClean="0">
                <a:latin typeface="Times New Roman" pitchFamily="18" charset="0"/>
                <a:cs typeface="Times New Roman" pitchFamily="18" charset="0"/>
              </a:rPr>
              <a:t>able to </a:t>
            </a:r>
            <a:r>
              <a:rPr lang="en-US" dirty="0">
                <a:latin typeface="Times New Roman" pitchFamily="18" charset="0"/>
                <a:cs typeface="Times New Roman" pitchFamily="18" charset="0"/>
              </a:rPr>
              <a:t>alleviate the adverse effects of platelet-activating </a:t>
            </a:r>
            <a:r>
              <a:rPr lang="en-US" dirty="0" smtClean="0">
                <a:latin typeface="Times New Roman" pitchFamily="18" charset="0"/>
                <a:cs typeface="Times New Roman" pitchFamily="18" charset="0"/>
              </a:rPr>
              <a:t>factor in </a:t>
            </a:r>
            <a:r>
              <a:rPr lang="en-US" dirty="0">
                <a:latin typeface="Times New Roman" pitchFamily="18" charset="0"/>
                <a:cs typeface="Times New Roman" pitchFamily="18" charset="0"/>
              </a:rPr>
              <a:t>a number of tissues and organs both in animals </a:t>
            </a:r>
            <a:r>
              <a:rPr lang="en-US" dirty="0" smtClean="0">
                <a:latin typeface="Times New Roman" pitchFamily="18" charset="0"/>
                <a:cs typeface="Times New Roman" pitchFamily="18" charset="0"/>
              </a:rPr>
              <a:t>and in </a:t>
            </a:r>
            <a:r>
              <a:rPr lang="en-US" dirty="0">
                <a:latin typeface="Times New Roman" pitchFamily="18" charset="0"/>
                <a:cs typeface="Times New Roman" pitchFamily="18" charset="0"/>
              </a:rPr>
              <a:t>humans.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Inhalation of the decoction of leaves is used for the treatment of asthma.</a:t>
            </a:r>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Ginkgo </a:t>
            </a:r>
            <a:r>
              <a:rPr lang="en-US" dirty="0">
                <a:latin typeface="Times New Roman" pitchFamily="18" charset="0"/>
                <a:cs typeface="Times New Roman" pitchFamily="18" charset="0"/>
              </a:rPr>
              <a:t>preparations are beneficial in the treatment of </a:t>
            </a:r>
            <a:r>
              <a:rPr lang="en-US" dirty="0" smtClean="0">
                <a:latin typeface="Times New Roman" pitchFamily="18" charset="0"/>
                <a:cs typeface="Times New Roman" pitchFamily="18" charset="0"/>
              </a:rPr>
              <a:t>geriatric illness</a:t>
            </a:r>
            <a:r>
              <a:rPr lang="en-US" dirty="0">
                <a:latin typeface="Times New Roman" pitchFamily="18" charset="0"/>
                <a:cs typeface="Times New Roman" pitchFamily="18" charset="0"/>
              </a:rPr>
              <a:t>, including impairment of memory.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Standardized concentrated </a:t>
            </a:r>
            <a:r>
              <a:rPr lang="en-US" dirty="0">
                <a:latin typeface="Times New Roman" pitchFamily="18" charset="0"/>
                <a:cs typeface="Times New Roman" pitchFamily="18" charset="0"/>
              </a:rPr>
              <a:t>extracts of G. </a:t>
            </a:r>
            <a:r>
              <a:rPr lang="en-US" dirty="0" err="1">
                <a:latin typeface="Times New Roman" pitchFamily="18" charset="0"/>
                <a:cs typeface="Times New Roman" pitchFamily="18" charset="0"/>
              </a:rPr>
              <a:t>biloba</a:t>
            </a:r>
            <a:r>
              <a:rPr lang="en-US" dirty="0">
                <a:latin typeface="Times New Roman" pitchFamily="18" charset="0"/>
                <a:cs typeface="Times New Roman" pitchFamily="18" charset="0"/>
              </a:rPr>
              <a:t> leaves are </a:t>
            </a:r>
            <a:r>
              <a:rPr lang="en-US" dirty="0" smtClean="0">
                <a:latin typeface="Times New Roman" pitchFamily="18" charset="0"/>
                <a:cs typeface="Times New Roman" pitchFamily="18" charset="0"/>
              </a:rPr>
              <a:t>marketed throughout </a:t>
            </a:r>
            <a:r>
              <a:rPr lang="en-US" dirty="0">
                <a:latin typeface="Times New Roman" pitchFamily="18" charset="0"/>
                <a:cs typeface="Times New Roman" pitchFamily="18" charset="0"/>
              </a:rPr>
              <a:t>the world.</a:t>
            </a:r>
          </a:p>
        </p:txBody>
      </p:sp>
    </p:spTree>
    <p:extLst>
      <p:ext uri="{BB962C8B-B14F-4D97-AF65-F5344CB8AC3E}">
        <p14:creationId xmlns:p14="http://schemas.microsoft.com/office/powerpoint/2010/main" xmlns="" val="2724781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5148072"/>
          </a:xfrm>
        </p:spPr>
        <p:txBody>
          <a:bodyPr>
            <a:normAutofit/>
          </a:bodyPr>
          <a:lstStyle/>
          <a:p>
            <a:r>
              <a:rPr lang="en-US" dirty="0" err="1" smtClean="0">
                <a:latin typeface="Times New Roman" pitchFamily="18" charset="0"/>
                <a:cs typeface="Times New Roman" pitchFamily="18" charset="0"/>
              </a:rPr>
              <a:t>Spirulina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 blue green algae obtained from </a:t>
            </a:r>
            <a:r>
              <a:rPr lang="en-US" i="1" dirty="0" err="1">
                <a:solidFill>
                  <a:srgbClr val="FF0000"/>
                </a:solidFill>
                <a:latin typeface="Times New Roman" pitchFamily="18" charset="0"/>
                <a:cs typeface="Times New Roman" pitchFamily="18" charset="0"/>
              </a:rPr>
              <a:t>Spindina</a:t>
            </a:r>
            <a:r>
              <a:rPr lang="en-US" i="1" dirty="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platensis</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family </a:t>
            </a:r>
            <a:r>
              <a:rPr lang="en-US" dirty="0" err="1">
                <a:latin typeface="Times New Roman" pitchFamily="18" charset="0"/>
                <a:cs typeface="Times New Roman" pitchFamily="18" charset="0"/>
              </a:rPr>
              <a:t>Oscillatoriaceae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 </a:t>
            </a:r>
            <a:r>
              <a:rPr lang="en-US" dirty="0" smtClean="0">
                <a:latin typeface="Times New Roman" pitchFamily="18" charset="0"/>
                <a:cs typeface="Times New Roman" pitchFamily="18" charset="0"/>
              </a:rPr>
              <a:t>simplest photosynthetic </a:t>
            </a:r>
            <a:r>
              <a:rPr lang="en-US" dirty="0">
                <a:latin typeface="Times New Roman" pitchFamily="18" charset="0"/>
                <a:cs typeface="Times New Roman" pitchFamily="18" charset="0"/>
              </a:rPr>
              <a:t>algae which grows in fresh water in </a:t>
            </a:r>
            <a:r>
              <a:rPr lang="en-US" dirty="0" smtClean="0">
                <a:latin typeface="Times New Roman" pitchFamily="18" charset="0"/>
                <a:cs typeface="Times New Roman" pitchFamily="18" charset="0"/>
              </a:rPr>
              <a:t>planktonic form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major producers of the algae are </a:t>
            </a:r>
            <a:r>
              <a:rPr lang="en-US" dirty="0" smtClean="0">
                <a:latin typeface="Times New Roman" pitchFamily="18" charset="0"/>
                <a:cs typeface="Times New Roman" pitchFamily="18" charset="0"/>
              </a:rPr>
              <a:t>US, </a:t>
            </a:r>
            <a:r>
              <a:rPr lang="en-US" dirty="0">
                <a:latin typeface="Times New Roman" pitchFamily="18" charset="0"/>
                <a:cs typeface="Times New Roman" pitchFamily="18" charset="0"/>
              </a:rPr>
              <a:t>China, Thailand, Mexico and India.</a:t>
            </a:r>
          </a:p>
          <a:p>
            <a:r>
              <a:rPr lang="en-US" dirty="0" err="1">
                <a:latin typeface="Times New Roman" pitchFamily="18" charset="0"/>
                <a:cs typeface="Times New Roman" pitchFamily="18" charset="0"/>
              </a:rPr>
              <a:t>Spirulina</a:t>
            </a:r>
            <a:r>
              <a:rPr lang="en-US" dirty="0">
                <a:latin typeface="Times New Roman" pitchFamily="18" charset="0"/>
                <a:cs typeface="Times New Roman" pitchFamily="18" charset="0"/>
              </a:rPr>
              <a:t> is a potential source of food containing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It contains about 50–70% of proteins and 5–6</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of lipids. Lipids mostly contain essential fatty acids, such </a:t>
            </a:r>
            <a:r>
              <a:rPr lang="en-US" dirty="0" smtClean="0">
                <a:latin typeface="Times New Roman" pitchFamily="18" charset="0"/>
                <a:cs typeface="Times New Roman" pitchFamily="18" charset="0"/>
              </a:rPr>
              <a:t>as γ-linoleic</a:t>
            </a:r>
            <a:r>
              <a:rPr lang="en-US" dirty="0">
                <a:latin typeface="Times New Roman" pitchFamily="18" charset="0"/>
                <a:cs typeface="Times New Roman" pitchFamily="18" charset="0"/>
              </a:rPr>
              <a:t>, linoleic and oleic </a:t>
            </a:r>
            <a:r>
              <a:rPr lang="en-US" dirty="0" smtClean="0">
                <a:latin typeface="Times New Roman" pitchFamily="18" charset="0"/>
                <a:cs typeface="Times New Roman" pitchFamily="18" charset="0"/>
              </a:rPr>
              <a:t>acid.</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err="1">
                <a:latin typeface="Times New Roman" pitchFamily="18" charset="0"/>
                <a:cs typeface="Times New Roman" pitchFamily="18" charset="0"/>
              </a:rPr>
              <a:t>Spirulina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694077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534400" cy="5778691"/>
          </a:xfrm>
        </p:spPr>
        <p:txBody>
          <a:bodyPr>
            <a:normAutofit fontScale="92500" lnSpcReduction="10000"/>
          </a:bodyPr>
          <a:lstStyle/>
          <a:p>
            <a:r>
              <a:rPr lang="en-US" dirty="0" err="1" smtClean="0">
                <a:latin typeface="Times New Roman" pitchFamily="18" charset="0"/>
                <a:cs typeface="Times New Roman" pitchFamily="18" charset="0"/>
              </a:rPr>
              <a:t>Spirulina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rich in vitamins B </a:t>
            </a:r>
            <a:r>
              <a:rPr lang="en-US" dirty="0" smtClean="0">
                <a:latin typeface="Times New Roman" pitchFamily="18" charset="0"/>
                <a:cs typeface="Times New Roman" pitchFamily="18" charset="0"/>
              </a:rPr>
              <a:t>contents and </a:t>
            </a:r>
            <a:r>
              <a:rPr lang="en-US" dirty="0">
                <a:latin typeface="Times New Roman" pitchFamily="18" charset="0"/>
                <a:cs typeface="Times New Roman" pitchFamily="18" charset="0"/>
              </a:rPr>
              <a:t>also possesses </a:t>
            </a:r>
            <a:r>
              <a:rPr lang="en-US" dirty="0" smtClean="0">
                <a:latin typeface="Times New Roman" pitchFamily="18" charset="0"/>
                <a:cs typeface="Times New Roman" pitchFamily="18" charset="0"/>
              </a:rPr>
              <a:t>β-carotenes.</a:t>
            </a:r>
          </a:p>
          <a:p>
            <a:endParaRPr lang="en-US" dirty="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Spirulina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has been reported to have </a:t>
            </a:r>
            <a:r>
              <a:rPr lang="en-US" dirty="0" err="1" smtClean="0">
                <a:latin typeface="Times New Roman" pitchFamily="18" charset="0"/>
                <a:cs typeface="Times New Roman" pitchFamily="18" charset="0"/>
              </a:rPr>
              <a:t>immunostimulant</a:t>
            </a:r>
            <a:r>
              <a:rPr lang="en-US" dirty="0" smtClean="0">
                <a:latin typeface="Times New Roman" pitchFamily="18" charset="0"/>
                <a:cs typeface="Times New Roman" pitchFamily="18" charset="0"/>
              </a:rPr>
              <a:t> activities </a:t>
            </a:r>
            <a:r>
              <a:rPr lang="en-US" dirty="0">
                <a:latin typeface="Times New Roman" pitchFamily="18" charset="0"/>
                <a:cs typeface="Times New Roman" pitchFamily="18" charset="0"/>
              </a:rPr>
              <a:t>and shows promises for the treatment </a:t>
            </a:r>
            <a:r>
              <a:rPr lang="en-US" dirty="0" smtClean="0">
                <a:latin typeface="Times New Roman" pitchFamily="18" charset="0"/>
                <a:cs typeface="Times New Roman" pitchFamily="18" charset="0"/>
              </a:rPr>
              <a:t>and management </a:t>
            </a:r>
            <a:r>
              <a:rPr lang="en-US" dirty="0">
                <a:latin typeface="Times New Roman" pitchFamily="18" charset="0"/>
                <a:cs typeface="Times New Roman" pitchFamily="18" charset="0"/>
              </a:rPr>
              <a:t>of HIV and other viral infection, such </a:t>
            </a:r>
            <a:r>
              <a:rPr lang="en-US" dirty="0" smtClean="0">
                <a:latin typeface="Times New Roman" pitchFamily="18" charset="0"/>
                <a:cs typeface="Times New Roman" pitchFamily="18" charset="0"/>
              </a:rPr>
              <a:t>as Herpes, </a:t>
            </a:r>
            <a:r>
              <a:rPr lang="en-US" dirty="0">
                <a:latin typeface="Times New Roman" pitchFamily="18" charset="0"/>
                <a:cs typeface="Times New Roman" pitchFamily="18" charset="0"/>
              </a:rPr>
              <a:t>Influenza, Mumps and </a:t>
            </a:r>
            <a:r>
              <a:rPr lang="en-US" dirty="0" smtClean="0">
                <a:latin typeface="Times New Roman" pitchFamily="18" charset="0"/>
                <a:cs typeface="Times New Roman" pitchFamily="18" charset="0"/>
              </a:rPr>
              <a:t>Measles virus</a:t>
            </a:r>
            <a:r>
              <a:rPr lang="en-US" dirty="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stimulates </a:t>
            </a:r>
            <a:r>
              <a:rPr lang="en-US" dirty="0" smtClean="0">
                <a:latin typeface="Times New Roman" pitchFamily="18" charset="0"/>
                <a:cs typeface="Times New Roman" pitchFamily="18" charset="0"/>
              </a:rPr>
              <a:t>the activity </a:t>
            </a:r>
            <a:r>
              <a:rPr lang="en-US" dirty="0">
                <a:latin typeface="Times New Roman" pitchFamily="18" charset="0"/>
                <a:cs typeface="Times New Roman" pitchFamily="18" charset="0"/>
              </a:rPr>
              <a:t>of spleen, thymus and bone marrow stem cells.</a:t>
            </a:r>
          </a:p>
          <a:p>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Spirulina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also acts as an antioxidant due to the presence </a:t>
            </a:r>
            <a:r>
              <a:rPr lang="en-US" dirty="0" smtClean="0">
                <a:latin typeface="Times New Roman" pitchFamily="18" charset="0"/>
                <a:cs typeface="Times New Roman" pitchFamily="18" charset="0"/>
              </a:rPr>
              <a:t>of enzyme </a:t>
            </a:r>
            <a:r>
              <a:rPr lang="en-US" dirty="0">
                <a:latin typeface="Times New Roman" pitchFamily="18" charset="0"/>
                <a:cs typeface="Times New Roman" pitchFamily="18" charset="0"/>
              </a:rPr>
              <a:t>superoxide </a:t>
            </a:r>
            <a:r>
              <a:rPr lang="en-US" dirty="0" err="1">
                <a:latin typeface="Times New Roman" pitchFamily="18" charset="0"/>
                <a:cs typeface="Times New Roman" pitchFamily="18" charset="0"/>
              </a:rPr>
              <a:t>dismulase</a:t>
            </a:r>
            <a:r>
              <a:rPr lang="en-US" dirty="0">
                <a:latin typeface="Times New Roman" pitchFamily="18" charset="0"/>
                <a:cs typeface="Times New Roman" pitchFamily="18" charset="0"/>
              </a:rPr>
              <a:t> and thereby found helpful </a:t>
            </a:r>
            <a:r>
              <a:rPr lang="en-US" dirty="0" smtClean="0">
                <a:latin typeface="Times New Roman" pitchFamily="18" charset="0"/>
                <a:cs typeface="Times New Roman" pitchFamily="18" charset="0"/>
              </a:rPr>
              <a:t>in the </a:t>
            </a:r>
            <a:r>
              <a:rPr lang="en-US" dirty="0">
                <a:latin typeface="Times New Roman" pitchFamily="18" charset="0"/>
                <a:cs typeface="Times New Roman" pitchFamily="18" charset="0"/>
              </a:rPr>
              <a:t>treatment of atherosclerosis, arthritis, cataract, </a:t>
            </a:r>
            <a:r>
              <a:rPr lang="en-US" dirty="0" smtClean="0">
                <a:latin typeface="Times New Roman" pitchFamily="18" charset="0"/>
                <a:cs typeface="Times New Roman" pitchFamily="18" charset="0"/>
              </a:rPr>
              <a:t>diabetes and </a:t>
            </a:r>
            <a:r>
              <a:rPr lang="en-US" dirty="0">
                <a:latin typeface="Times New Roman" pitchFamily="18" charset="0"/>
                <a:cs typeface="Times New Roman" pitchFamily="18" charset="0"/>
              </a:rPr>
              <a:t>aging process.</a:t>
            </a:r>
          </a:p>
        </p:txBody>
      </p:sp>
    </p:spTree>
    <p:extLst>
      <p:ext uri="{BB962C8B-B14F-4D97-AF65-F5344CB8AC3E}">
        <p14:creationId xmlns:p14="http://schemas.microsoft.com/office/powerpoint/2010/main" xmlns="" val="1682974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614672"/>
          </a:xfrm>
        </p:spPr>
        <p:txBody>
          <a:bodyPr>
            <a:normAutofit fontScale="92500"/>
          </a:bodyPr>
          <a:lstStyle/>
          <a:p>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Ginseng roots obtained from </a:t>
            </a:r>
            <a:r>
              <a:rPr lang="en-US" dirty="0" err="1">
                <a:latin typeface="Times New Roman" pitchFamily="18" charset="0"/>
                <a:cs typeface="Times New Roman" pitchFamily="18" charset="0"/>
              </a:rPr>
              <a:t>Panax</a:t>
            </a:r>
            <a:r>
              <a:rPr lang="en-US" dirty="0">
                <a:latin typeface="Times New Roman" pitchFamily="18" charset="0"/>
                <a:cs typeface="Times New Roman" pitchFamily="18" charset="0"/>
              </a:rPr>
              <a:t> ginseng or from </a:t>
            </a:r>
            <a:r>
              <a:rPr lang="en-US" dirty="0" smtClean="0">
                <a:latin typeface="Times New Roman" pitchFamily="18" charset="0"/>
                <a:cs typeface="Times New Roman" pitchFamily="18" charset="0"/>
              </a:rPr>
              <a:t>various other </a:t>
            </a:r>
            <a:r>
              <a:rPr lang="en-US" dirty="0" err="1">
                <a:latin typeface="Times New Roman" pitchFamily="18" charset="0"/>
                <a:cs typeface="Times New Roman" pitchFamily="18" charset="0"/>
              </a:rPr>
              <a:t>Panax</a:t>
            </a:r>
            <a:r>
              <a:rPr lang="en-US" dirty="0">
                <a:latin typeface="Times New Roman" pitchFamily="18" charset="0"/>
                <a:cs typeface="Times New Roman" pitchFamily="18" charset="0"/>
              </a:rPr>
              <a:t> Spp</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Ginseng contains </a:t>
            </a:r>
            <a:r>
              <a:rPr lang="en-US" dirty="0">
                <a:latin typeface="Times New Roman" pitchFamily="18" charset="0"/>
                <a:cs typeface="Times New Roman" pitchFamily="18" charset="0"/>
              </a:rPr>
              <a:t>variety of tetracyclic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sapogenins</a:t>
            </a:r>
            <a:r>
              <a:rPr lang="en-US" dirty="0" smtClean="0">
                <a:latin typeface="Times New Roman" pitchFamily="18" charset="0"/>
                <a:cs typeface="Times New Roman" pitchFamily="18" charset="0"/>
              </a:rPr>
              <a:t> such </a:t>
            </a:r>
            <a:r>
              <a:rPr lang="en-US" dirty="0">
                <a:latin typeface="Times New Roman" pitchFamily="18" charset="0"/>
                <a:cs typeface="Times New Roman" pitchFamily="18" charset="0"/>
              </a:rPr>
              <a:t>as </a:t>
            </a:r>
            <a:r>
              <a:rPr lang="en-US" dirty="0" err="1">
                <a:latin typeface="Times New Roman" pitchFamily="18" charset="0"/>
                <a:cs typeface="Times New Roman" pitchFamily="18" charset="0"/>
              </a:rPr>
              <a:t>protopanaxadiol</a:t>
            </a:r>
            <a:r>
              <a:rPr lang="en-US" dirty="0">
                <a:latin typeface="Times New Roman" pitchFamily="18" charset="0"/>
                <a:cs typeface="Times New Roman" pitchFamily="18" charset="0"/>
              </a:rPr>
              <a:t> and their glycosides</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also </a:t>
            </a:r>
            <a:r>
              <a:rPr lang="en-US" dirty="0" smtClean="0">
                <a:latin typeface="Times New Roman" pitchFamily="18" charset="0"/>
                <a:cs typeface="Times New Roman" pitchFamily="18" charset="0"/>
              </a:rPr>
              <a:t>contains other </a:t>
            </a:r>
            <a:r>
              <a:rPr lang="en-US" dirty="0">
                <a:latin typeface="Times New Roman" pitchFamily="18" charset="0"/>
                <a:cs typeface="Times New Roman" pitchFamily="18" charset="0"/>
              </a:rPr>
              <a:t>constituents which include traces of volatile </a:t>
            </a:r>
            <a:r>
              <a:rPr lang="en-US" dirty="0" smtClean="0">
                <a:latin typeface="Times New Roman" pitchFamily="18" charset="0"/>
                <a:cs typeface="Times New Roman" pitchFamily="18" charset="0"/>
              </a:rPr>
              <a:t>oil, </a:t>
            </a:r>
            <a:r>
              <a:rPr lang="en-US" dirty="0" err="1" smtClean="0">
                <a:latin typeface="Times New Roman" pitchFamily="18" charset="0"/>
                <a:cs typeface="Times New Roman" pitchFamily="18" charset="0"/>
              </a:rPr>
              <a:t>polyacetylenes</a:t>
            </a:r>
            <a:r>
              <a:rPr lang="en-US" dirty="0">
                <a:latin typeface="Times New Roman" pitchFamily="18" charset="0"/>
                <a:cs typeface="Times New Roman" pitchFamily="18" charset="0"/>
              </a:rPr>
              <a:t>, sterols, polysaccharides, starch, </a:t>
            </a:r>
            <a:r>
              <a:rPr lang="el-GR" dirty="0">
                <a:latin typeface="Times New Roman" pitchFamily="18" charset="0"/>
                <a:cs typeface="Times New Roman" pitchFamily="18" charset="0"/>
              </a:rPr>
              <a:t>β-</a:t>
            </a:r>
            <a:r>
              <a:rPr lang="en-US" dirty="0" smtClean="0">
                <a:latin typeface="Times New Roman" pitchFamily="18" charset="0"/>
                <a:cs typeface="Times New Roman" pitchFamily="18" charset="0"/>
              </a:rPr>
              <a:t>amylase, free </a:t>
            </a:r>
            <a:r>
              <a:rPr lang="en-US" dirty="0">
                <a:latin typeface="Times New Roman" pitchFamily="18" charset="0"/>
                <a:cs typeface="Times New Roman" pitchFamily="18" charset="0"/>
              </a:rPr>
              <a:t>sugars, choline, fats and minerals along with </a:t>
            </a:r>
            <a:r>
              <a:rPr lang="en-US" dirty="0" smtClean="0">
                <a:latin typeface="Times New Roman" pitchFamily="18" charset="0"/>
                <a:cs typeface="Times New Roman" pitchFamily="18" charset="0"/>
              </a:rPr>
              <a:t>vitamins B1</a:t>
            </a:r>
            <a:r>
              <a:rPr lang="en-US" dirty="0">
                <a:latin typeface="Times New Roman" pitchFamily="18" charset="0"/>
                <a:cs typeface="Times New Roman" pitchFamily="18" charset="0"/>
              </a:rPr>
              <a:t>, B2, B12, pantothenic acid and biotin.</a:t>
            </a: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a:latin typeface="Times New Roman" pitchFamily="18" charset="0"/>
                <a:cs typeface="Times New Roman" pitchFamily="18" charset="0"/>
              </a:rPr>
              <a:t>Ginseng</a:t>
            </a:r>
          </a:p>
        </p:txBody>
      </p:sp>
    </p:spTree>
    <p:extLst>
      <p:ext uri="{BB962C8B-B14F-4D97-AF65-F5344CB8AC3E}">
        <p14:creationId xmlns:p14="http://schemas.microsoft.com/office/powerpoint/2010/main" xmlns="" val="4051188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534400" cy="5791200"/>
          </a:xfrm>
        </p:spPr>
        <p:txBody>
          <a:bodyPr>
            <a:normAutofit lnSpcReduction="10000"/>
          </a:bodyPr>
          <a:lstStyle/>
          <a:p>
            <a:pPr algn="just"/>
            <a:r>
              <a:rPr lang="en-US" dirty="0" smtClean="0">
                <a:latin typeface="Times New Roman" pitchFamily="18" charset="0"/>
                <a:cs typeface="Times New Roman" pitchFamily="18" charset="0"/>
              </a:rPr>
              <a:t>Ginseng preparations with </a:t>
            </a:r>
            <a:r>
              <a:rPr lang="en-US" dirty="0">
                <a:latin typeface="Times New Roman" pitchFamily="18" charset="0"/>
                <a:cs typeface="Times New Roman" pitchFamily="18" charset="0"/>
              </a:rPr>
              <a:t>multivitamins and trace elements have been shown </a:t>
            </a:r>
            <a:r>
              <a:rPr lang="en-US" dirty="0" smtClean="0">
                <a:latin typeface="Times New Roman" pitchFamily="18" charset="0"/>
                <a:cs typeface="Times New Roman" pitchFamily="18" charset="0"/>
              </a:rPr>
              <a:t>to modify </a:t>
            </a:r>
            <a:r>
              <a:rPr lang="en-US" dirty="0">
                <a:latin typeface="Times New Roman" pitchFamily="18" charset="0"/>
                <a:cs typeface="Times New Roman" pitchFamily="18" charset="0"/>
              </a:rPr>
              <a:t>metabolic and liver function in elderly patients.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has </a:t>
            </a:r>
            <a:r>
              <a:rPr lang="en-US" dirty="0">
                <a:latin typeface="Times New Roman" pitchFamily="18" charset="0"/>
                <a:cs typeface="Times New Roman" pitchFamily="18" charset="0"/>
              </a:rPr>
              <a:t>been shown to reduce blood sugar concentrations </a:t>
            </a:r>
            <a:endParaRPr lang="en-US" dirty="0" smtClean="0">
              <a:latin typeface="Times New Roman" pitchFamily="18" charset="0"/>
              <a:cs typeface="Times New Roman" pitchFamily="18" charset="0"/>
            </a:endParaRPr>
          </a:p>
          <a:p>
            <a:pPr marL="109728" indent="0" algn="just">
              <a:buNone/>
            </a:pPr>
            <a:r>
              <a:rPr lang="en-US" dirty="0" smtClean="0">
                <a:latin typeface="Times New Roman" pitchFamily="18" charset="0"/>
                <a:cs typeface="Times New Roman" pitchFamily="18" charset="0"/>
              </a:rPr>
              <a:t>   in diabetics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non diabetics </a:t>
            </a:r>
            <a:r>
              <a:rPr lang="en-US" dirty="0">
                <a:latin typeface="Times New Roman" pitchFamily="18" charset="0"/>
                <a:cs typeface="Times New Roman" pitchFamily="18" charset="0"/>
              </a:rPr>
              <a:t>and has been reported to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successfully treat </a:t>
            </a:r>
            <a:r>
              <a:rPr lang="en-US" dirty="0">
                <a:latin typeface="Times New Roman" pitchFamily="18" charset="0"/>
                <a:cs typeface="Times New Roman" pitchFamily="18" charset="0"/>
              </a:rPr>
              <a:t>cases of diabetics polyneuropathy,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reactive depression</a:t>
            </a:r>
            <a:r>
              <a:rPr lang="en-US" dirty="0">
                <a:latin typeface="Times New Roman" pitchFamily="18" charset="0"/>
                <a:cs typeface="Times New Roman" pitchFamily="18" charset="0"/>
              </a:rPr>
              <a:t>, psychogenic impotence and various </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child psychiatric disorders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Ginseng </a:t>
            </a:r>
            <a:r>
              <a:rPr lang="en-US" dirty="0">
                <a:latin typeface="Times New Roman" pitchFamily="18" charset="0"/>
                <a:cs typeface="Times New Roman" pitchFamily="18" charset="0"/>
              </a:rPr>
              <a:t>products are available </a:t>
            </a:r>
            <a:r>
              <a:rPr lang="en-US" dirty="0" smtClean="0">
                <a:latin typeface="Times New Roman" pitchFamily="18" charset="0"/>
                <a:cs typeface="Times New Roman" pitchFamily="18" charset="0"/>
              </a:rPr>
              <a:t>in most </a:t>
            </a:r>
            <a:r>
              <a:rPr lang="en-US" dirty="0">
                <a:latin typeface="Times New Roman" pitchFamily="18" charset="0"/>
                <a:cs typeface="Times New Roman" pitchFamily="18" charset="0"/>
              </a:rPr>
              <a:t>of the developed countries as food supplements </a:t>
            </a:r>
            <a:r>
              <a:rPr lang="en-US" dirty="0" smtClean="0">
                <a:latin typeface="Times New Roman" pitchFamily="18" charset="0"/>
                <a:cs typeface="Times New Roman" pitchFamily="18" charset="0"/>
              </a:rPr>
              <a:t>in combination </a:t>
            </a:r>
            <a:r>
              <a:rPr lang="en-US" dirty="0">
                <a:latin typeface="Times New Roman" pitchFamily="18" charset="0"/>
                <a:cs typeface="Times New Roman" pitchFamily="18" charset="0"/>
              </a:rPr>
              <a:t>with vitamins and minerals.</a:t>
            </a:r>
          </a:p>
        </p:txBody>
      </p:sp>
    </p:spTree>
    <p:extLst>
      <p:ext uri="{BB962C8B-B14F-4D97-AF65-F5344CB8AC3E}">
        <p14:creationId xmlns:p14="http://schemas.microsoft.com/office/powerpoint/2010/main" xmlns="" val="3292423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Garlic </a:t>
            </a:r>
            <a:r>
              <a:rPr lang="en-US" dirty="0">
                <a:latin typeface="Times New Roman" pitchFamily="18" charset="0"/>
                <a:cs typeface="Times New Roman" pitchFamily="18" charset="0"/>
              </a:rPr>
              <a:t>consists of the fresh or dried bulbs of </a:t>
            </a:r>
            <a:r>
              <a:rPr lang="en-US" i="1" dirty="0">
                <a:solidFill>
                  <a:srgbClr val="FF0000"/>
                </a:solidFill>
                <a:latin typeface="Times New Roman" pitchFamily="18" charset="0"/>
                <a:cs typeface="Times New Roman" pitchFamily="18" charset="0"/>
              </a:rPr>
              <a:t>Allium </a:t>
            </a:r>
            <a:r>
              <a:rPr lang="en-US" i="1" dirty="0" err="1" smtClean="0">
                <a:solidFill>
                  <a:srgbClr val="FF0000"/>
                </a:solidFill>
                <a:latin typeface="Times New Roman" pitchFamily="18" charset="0"/>
                <a:cs typeface="Times New Roman" pitchFamily="18" charset="0"/>
              </a:rPr>
              <a:t>sativum</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family </a:t>
            </a:r>
            <a:r>
              <a:rPr lang="en-US" dirty="0" err="1">
                <a:latin typeface="Times New Roman" pitchFamily="18" charset="0"/>
                <a:cs typeface="Times New Roman" pitchFamily="18" charset="0"/>
              </a:rPr>
              <a:t>Liliaceae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bulb shows a number of concentric </a:t>
            </a:r>
            <a:r>
              <a:rPr lang="en-US" dirty="0" err="1">
                <a:latin typeface="Times New Roman" pitchFamily="18" charset="0"/>
                <a:cs typeface="Times New Roman" pitchFamily="18" charset="0"/>
              </a:rPr>
              <a:t>bulblets</a:t>
            </a:r>
            <a:r>
              <a:rPr lang="en-US" dirty="0">
                <a:latin typeface="Times New Roman" pitchFamily="18" charset="0"/>
                <a:cs typeface="Times New Roman" pitchFamily="18" charset="0"/>
              </a:rPr>
              <a:t> which </a:t>
            </a:r>
            <a:r>
              <a:rPr lang="en-US" dirty="0" smtClean="0">
                <a:latin typeface="Times New Roman" pitchFamily="18" charset="0"/>
                <a:cs typeface="Times New Roman" pitchFamily="18" charset="0"/>
              </a:rPr>
              <a:t>has a </a:t>
            </a:r>
            <a:r>
              <a:rPr lang="en-US" dirty="0">
                <a:latin typeface="Times New Roman" pitchFamily="18" charset="0"/>
                <a:cs typeface="Times New Roman" pitchFamily="18" charset="0"/>
              </a:rPr>
              <a:t>characteristics strong alliaceous </a:t>
            </a:r>
            <a:r>
              <a:rPr lang="en-US" dirty="0" err="1">
                <a:latin typeface="Times New Roman" pitchFamily="18" charset="0"/>
                <a:cs typeface="Times New Roman" pitchFamily="18" charset="0"/>
              </a:rPr>
              <a:t>odour</a:t>
            </a:r>
            <a:r>
              <a:rPr lang="en-US" dirty="0">
                <a:latin typeface="Times New Roman" pitchFamily="18" charset="0"/>
                <a:cs typeface="Times New Roman" pitchFamily="18" charset="0"/>
              </a:rPr>
              <a:t> and very </a:t>
            </a:r>
            <a:r>
              <a:rPr lang="en-US" dirty="0" smtClean="0">
                <a:latin typeface="Times New Roman" pitchFamily="18" charset="0"/>
                <a:cs typeface="Times New Roman" pitchFamily="18" charset="0"/>
              </a:rPr>
              <a:t>persistently pungent </a:t>
            </a:r>
            <a:r>
              <a:rPr lang="en-US" dirty="0">
                <a:latin typeface="Times New Roman" pitchFamily="18" charset="0"/>
                <a:cs typeface="Times New Roman" pitchFamily="18" charset="0"/>
              </a:rPr>
              <a:t>and acid taste.</a:t>
            </a: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smtClean="0">
                <a:latin typeface="Times New Roman" pitchFamily="18" charset="0"/>
                <a:cs typeface="Times New Roman" pitchFamily="18" charset="0"/>
              </a:rPr>
              <a:t>Garlic</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43128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92500" lnSpcReduction="10000"/>
          </a:bodyPr>
          <a:lstStyle/>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Garlic </a:t>
            </a:r>
            <a:r>
              <a:rPr lang="en-US" dirty="0">
                <a:latin typeface="Times New Roman" pitchFamily="18" charset="0"/>
                <a:cs typeface="Times New Roman" pitchFamily="18" charset="0"/>
              </a:rPr>
              <a:t>is used as </a:t>
            </a:r>
            <a:r>
              <a:rPr lang="en-US" dirty="0" smtClean="0">
                <a:latin typeface="Times New Roman" pitchFamily="18" charset="0"/>
                <a:cs typeface="Times New Roman" pitchFamily="18" charset="0"/>
              </a:rPr>
              <a:t> in the </a:t>
            </a:r>
            <a:r>
              <a:rPr lang="en-US" dirty="0">
                <a:latin typeface="Times New Roman" pitchFamily="18" charset="0"/>
                <a:cs typeface="Times New Roman" pitchFamily="18" charset="0"/>
              </a:rPr>
              <a:t>treatment of </a:t>
            </a:r>
            <a:r>
              <a:rPr lang="en-US" dirty="0" err="1">
                <a:latin typeface="Times New Roman" pitchFamily="18" charset="0"/>
                <a:cs typeface="Times New Roman" pitchFamily="18" charset="0"/>
              </a:rPr>
              <a:t>hyperlipidaemia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Fresh garlic </a:t>
            </a:r>
            <a:r>
              <a:rPr lang="en-US" dirty="0">
                <a:latin typeface="Times New Roman" pitchFamily="18" charset="0"/>
                <a:cs typeface="Times New Roman" pitchFamily="18" charset="0"/>
              </a:rPr>
              <a:t>juice, aged garlic extract or the volatile oil, all </a:t>
            </a:r>
            <a:r>
              <a:rPr lang="en-US" dirty="0" smtClean="0">
                <a:latin typeface="Times New Roman" pitchFamily="18" charset="0"/>
                <a:cs typeface="Times New Roman" pitchFamily="18" charset="0"/>
              </a:rPr>
              <a:t>lowers cholesterol </a:t>
            </a:r>
            <a:r>
              <a:rPr lang="en-US" dirty="0">
                <a:latin typeface="Times New Roman" pitchFamily="18" charset="0"/>
                <a:cs typeface="Times New Roman" pitchFamily="18" charset="0"/>
              </a:rPr>
              <a:t>and plasma lipids, lipid metabolism, and </a:t>
            </a:r>
            <a:r>
              <a:rPr lang="en-US" dirty="0" err="1" smtClean="0">
                <a:latin typeface="Times New Roman" pitchFamily="18" charset="0"/>
                <a:cs typeface="Times New Roman" pitchFamily="18" charset="0"/>
              </a:rPr>
              <a:t>atherogenesis</a:t>
            </a:r>
            <a:r>
              <a:rPr lang="en-US" dirty="0" smtClean="0">
                <a:latin typeface="Times New Roman" pitchFamily="18" charset="0"/>
                <a:cs typeface="Times New Roman" pitchFamily="18" charset="0"/>
              </a:rPr>
              <a:t> both </a:t>
            </a:r>
            <a:r>
              <a:rPr lang="en-US" dirty="0">
                <a:latin typeface="Times New Roman" pitchFamily="18" charset="0"/>
                <a:cs typeface="Times New Roman" pitchFamily="18" charset="0"/>
              </a:rPr>
              <a:t>in vitro and in vivo</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overall activity of garlic is mainly </a:t>
            </a:r>
            <a:r>
              <a:rPr lang="en-US" dirty="0" smtClean="0">
                <a:latin typeface="Times New Roman" pitchFamily="18" charset="0"/>
                <a:cs typeface="Times New Roman" pitchFamily="18" charset="0"/>
              </a:rPr>
              <a:t>due to </a:t>
            </a:r>
            <a:r>
              <a:rPr lang="en-US" dirty="0">
                <a:latin typeface="Times New Roman" pitchFamily="18" charset="0"/>
                <a:cs typeface="Times New Roman" pitchFamily="18" charset="0"/>
              </a:rPr>
              <a:t>the presence of </a:t>
            </a:r>
            <a:r>
              <a:rPr lang="en-US" dirty="0" err="1">
                <a:latin typeface="Times New Roman" pitchFamily="18" charset="0"/>
                <a:cs typeface="Times New Roman" pitchFamily="18" charset="0"/>
              </a:rPr>
              <a:t>sulphur</a:t>
            </a:r>
            <a:r>
              <a:rPr lang="en-US" dirty="0">
                <a:latin typeface="Times New Roman" pitchFamily="18" charset="0"/>
                <a:cs typeface="Times New Roman" pitchFamily="18" charset="0"/>
              </a:rPr>
              <a:t> compound, such as </a:t>
            </a:r>
            <a:r>
              <a:rPr lang="en-US" dirty="0" err="1">
                <a:latin typeface="Times New Roman" pitchFamily="18" charset="0"/>
                <a:cs typeface="Times New Roman" pitchFamily="18" charset="0"/>
              </a:rPr>
              <a:t>allin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allicin</a:t>
            </a:r>
            <a:r>
              <a:rPr lang="en-US" dirty="0">
                <a:latin typeface="Times New Roman" pitchFamily="18" charset="0"/>
                <a:cs typeface="Times New Roman" pitchFamily="18" charset="0"/>
              </a:rPr>
              <a:t>,</a:t>
            </a:r>
          </a:p>
          <a:p>
            <a:pPr marL="109728"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ajoene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others</a:t>
            </a:r>
            <a:r>
              <a:rPr lang="en-US" dirty="0"/>
              <a:t>.</a:t>
            </a:r>
          </a:p>
        </p:txBody>
      </p:sp>
    </p:spTree>
    <p:extLst>
      <p:ext uri="{BB962C8B-B14F-4D97-AF65-F5344CB8AC3E}">
        <p14:creationId xmlns:p14="http://schemas.microsoft.com/office/powerpoint/2010/main" xmlns="" val="3877153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229600" cy="5486400"/>
          </a:xfrm>
        </p:spPr>
        <p:txBody>
          <a:bodyPr>
            <a:normAutofit fontScale="92500"/>
          </a:bodyPr>
          <a:lstStyle/>
          <a:p>
            <a:pPr algn="just"/>
            <a:r>
              <a:rPr lang="en-US" dirty="0">
                <a:latin typeface="Times New Roman" pitchFamily="18" charset="0"/>
                <a:cs typeface="Times New Roman" pitchFamily="18" charset="0"/>
              </a:rPr>
              <a:t>Cancers-preventive effect of garlic has been observed in</a:t>
            </a:r>
          </a:p>
          <a:p>
            <a:pPr marL="109728" indent="0" algn="just">
              <a:buNone/>
            </a:pP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number of epidemiologic studies with stomach cancers</a:t>
            </a:r>
          </a:p>
          <a:p>
            <a:pPr marL="109728" indent="0" algn="just">
              <a:buNone/>
            </a:pPr>
            <a:r>
              <a:rPr lang="en-US" dirty="0" smtClean="0">
                <a:latin typeface="Times New Roman" pitchFamily="18" charset="0"/>
                <a:cs typeface="Times New Roman" pitchFamily="18" charset="0"/>
              </a:rPr>
              <a:t>   appearing </a:t>
            </a:r>
            <a:r>
              <a:rPr lang="en-US" dirty="0">
                <a:latin typeface="Times New Roman" pitchFamily="18" charset="0"/>
                <a:cs typeface="Times New Roman" pitchFamily="18" charset="0"/>
              </a:rPr>
              <a:t>to be the type of </a:t>
            </a:r>
            <a:r>
              <a:rPr lang="en-US" dirty="0" err="1">
                <a:latin typeface="Times New Roman" pitchFamily="18" charset="0"/>
                <a:cs typeface="Times New Roman" pitchFamily="18" charset="0"/>
              </a:rPr>
              <a:t>neoplasia</a:t>
            </a:r>
            <a:r>
              <a:rPr lang="en-US" dirty="0">
                <a:latin typeface="Times New Roman" pitchFamily="18" charset="0"/>
                <a:cs typeface="Times New Roman" pitchFamily="18" charset="0"/>
              </a:rPr>
              <a:t> whose risk is clearly</a:t>
            </a:r>
          </a:p>
          <a:p>
            <a:pPr marL="109728" indent="0" algn="just">
              <a:buNone/>
            </a:pPr>
            <a:r>
              <a:rPr lang="en-US" dirty="0" smtClean="0">
                <a:latin typeface="Times New Roman" pitchFamily="18" charset="0"/>
                <a:cs typeface="Times New Roman" pitchFamily="18" charset="0"/>
              </a:rPr>
              <a:t>   reduced </a:t>
            </a:r>
            <a:r>
              <a:rPr lang="en-US" dirty="0">
                <a:latin typeface="Times New Roman" pitchFamily="18" charset="0"/>
                <a:cs typeface="Times New Roman" pitchFamily="18" charset="0"/>
              </a:rPr>
              <a:t>by garlic consumption.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Garlic </a:t>
            </a:r>
            <a:r>
              <a:rPr lang="en-US" dirty="0">
                <a:latin typeface="Times New Roman" pitchFamily="18" charset="0"/>
                <a:cs typeface="Times New Roman" pitchFamily="18" charset="0"/>
              </a:rPr>
              <a:t>has been </a:t>
            </a:r>
            <a:r>
              <a:rPr lang="en-US" dirty="0" smtClean="0">
                <a:latin typeface="Times New Roman" pitchFamily="18" charset="0"/>
                <a:cs typeface="Times New Roman" pitchFamily="18" charset="0"/>
              </a:rPr>
              <a:t>reported to </a:t>
            </a:r>
            <a:r>
              <a:rPr lang="en-US" dirty="0">
                <a:latin typeface="Times New Roman" pitchFamily="18" charset="0"/>
                <a:cs typeface="Times New Roman" pitchFamily="18" charset="0"/>
              </a:rPr>
              <a:t>reduce the risk of colon cancer and lung carcinoma.</a:t>
            </a:r>
          </a:p>
          <a:p>
            <a:pPr algn="just"/>
            <a:r>
              <a:rPr lang="en-US" dirty="0">
                <a:latin typeface="Times New Roman" pitchFamily="18" charset="0"/>
                <a:cs typeface="Times New Roman" pitchFamily="18" charset="0"/>
              </a:rPr>
              <a:t>Consumption of one or more servings of fresh or powdered</a:t>
            </a:r>
          </a:p>
          <a:p>
            <a:pPr marL="109728" indent="0" algn="just">
              <a:buNone/>
            </a:pPr>
            <a:r>
              <a:rPr lang="en-US" dirty="0" smtClean="0">
                <a:latin typeface="Times New Roman" pitchFamily="18" charset="0"/>
                <a:cs typeface="Times New Roman" pitchFamily="18" charset="0"/>
              </a:rPr>
              <a:t>    garlic </a:t>
            </a:r>
            <a:r>
              <a:rPr lang="en-US" dirty="0">
                <a:latin typeface="Times New Roman" pitchFamily="18" charset="0"/>
                <a:cs typeface="Times New Roman" pitchFamily="18" charset="0"/>
              </a:rPr>
              <a:t>per week resulted in a 50% lower risk of cancer </a:t>
            </a:r>
            <a:r>
              <a:rPr lang="en-US" dirty="0" smtClean="0">
                <a:latin typeface="Times New Roman" pitchFamily="18" charset="0"/>
                <a:cs typeface="Times New Roman" pitchFamily="18" charset="0"/>
              </a:rPr>
              <a:t>of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distal colon and a 35% lower risk of cancers anywhere</a:t>
            </a:r>
          </a:p>
          <a:p>
            <a:pPr marL="109728" indent="0" algn="just">
              <a:buNone/>
            </a:pP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the colon.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Garlic </a:t>
            </a:r>
            <a:r>
              <a:rPr lang="en-US" dirty="0">
                <a:latin typeface="Times New Roman" pitchFamily="18" charset="0"/>
                <a:cs typeface="Times New Roman" pitchFamily="18" charset="0"/>
              </a:rPr>
              <a:t>also shows antihypertensive, </a:t>
            </a:r>
            <a:r>
              <a:rPr lang="en-US" dirty="0" err="1" smtClean="0">
                <a:latin typeface="Times New Roman" pitchFamily="18" charset="0"/>
                <a:cs typeface="Times New Roman" pitchFamily="18" charset="0"/>
              </a:rPr>
              <a:t>hypoglycaemic</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antispasmodic activities.</a:t>
            </a:r>
          </a:p>
        </p:txBody>
      </p:sp>
    </p:spTree>
    <p:extLst>
      <p:ext uri="{BB962C8B-B14F-4D97-AF65-F5344CB8AC3E}">
        <p14:creationId xmlns:p14="http://schemas.microsoft.com/office/powerpoint/2010/main" xmlns="" val="601895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Tea </a:t>
            </a:r>
            <a:r>
              <a:rPr lang="en-US" dirty="0">
                <a:latin typeface="Times New Roman" pitchFamily="18" charset="0"/>
                <a:cs typeface="Times New Roman" pitchFamily="18" charset="0"/>
              </a:rPr>
              <a:t>is second only to water as the most widely </a:t>
            </a:r>
            <a:r>
              <a:rPr lang="en-US" dirty="0" smtClean="0">
                <a:latin typeface="Times New Roman" pitchFamily="18" charset="0"/>
                <a:cs typeface="Times New Roman" pitchFamily="18" charset="0"/>
              </a:rPr>
              <a:t>consumed beverage </a:t>
            </a:r>
            <a:r>
              <a:rPr lang="en-US" dirty="0">
                <a:latin typeface="Times New Roman" pitchFamily="18" charset="0"/>
                <a:cs typeface="Times New Roman" pitchFamily="18" charset="0"/>
              </a:rPr>
              <a:t>in the world.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About </a:t>
            </a:r>
            <a:r>
              <a:rPr lang="en-US" dirty="0">
                <a:latin typeface="Times New Roman" pitchFamily="18" charset="0"/>
                <a:cs typeface="Times New Roman" pitchFamily="18" charset="0"/>
              </a:rPr>
              <a:t>two to five million ton </a:t>
            </a:r>
            <a:r>
              <a:rPr lang="en-US" dirty="0" smtClean="0">
                <a:latin typeface="Times New Roman" pitchFamily="18" charset="0"/>
                <a:cs typeface="Times New Roman" pitchFamily="18" charset="0"/>
              </a:rPr>
              <a:t>of dried </a:t>
            </a:r>
            <a:r>
              <a:rPr lang="en-US" dirty="0">
                <a:latin typeface="Times New Roman" pitchFamily="18" charset="0"/>
                <a:cs typeface="Times New Roman" pitchFamily="18" charset="0"/>
              </a:rPr>
              <a:t>tea is annually manufactured out of which </a:t>
            </a:r>
            <a:r>
              <a:rPr lang="en-US" dirty="0" smtClean="0">
                <a:latin typeface="Times New Roman" pitchFamily="18" charset="0"/>
                <a:cs typeface="Times New Roman" pitchFamily="18" charset="0"/>
              </a:rPr>
              <a:t>about 78</a:t>
            </a:r>
            <a:r>
              <a:rPr lang="en-US" dirty="0">
                <a:latin typeface="Times New Roman" pitchFamily="18" charset="0"/>
                <a:cs typeface="Times New Roman" pitchFamily="18" charset="0"/>
              </a:rPr>
              <a:t>% is black tea, the reminder 20% is green tea while </a:t>
            </a:r>
            <a:r>
              <a:rPr lang="en-US" dirty="0" smtClean="0">
                <a:latin typeface="Times New Roman" pitchFamily="18" charset="0"/>
                <a:cs typeface="Times New Roman" pitchFamily="18" charset="0"/>
              </a:rPr>
              <a:t>a smaller </a:t>
            </a:r>
            <a:r>
              <a:rPr lang="en-US" dirty="0">
                <a:latin typeface="Times New Roman" pitchFamily="18" charset="0"/>
                <a:cs typeface="Times New Roman" pitchFamily="18" charset="0"/>
              </a:rPr>
              <a:t>2% is of oolong tea</a:t>
            </a:r>
            <a:r>
              <a:rPr lang="en-US" dirty="0" smtClean="0">
                <a:latin typeface="Times New Roman" pitchFamily="18" charset="0"/>
                <a:cs typeface="Times New Roman" pitchFamily="18" charset="0"/>
              </a:rPr>
              <a:t>.</a:t>
            </a: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Approximately </a:t>
            </a:r>
            <a:r>
              <a:rPr lang="en-US" dirty="0">
                <a:latin typeface="Times New Roman" pitchFamily="18" charset="0"/>
                <a:cs typeface="Times New Roman" pitchFamily="18" charset="0"/>
              </a:rPr>
              <a:t>30% of the </a:t>
            </a:r>
            <a:r>
              <a:rPr lang="en-US" dirty="0" smtClean="0">
                <a:latin typeface="Times New Roman" pitchFamily="18" charset="0"/>
                <a:cs typeface="Times New Roman" pitchFamily="18" charset="0"/>
              </a:rPr>
              <a:t>total dry </a:t>
            </a:r>
            <a:r>
              <a:rPr lang="en-US" dirty="0">
                <a:latin typeface="Times New Roman" pitchFamily="18" charset="0"/>
                <a:cs typeface="Times New Roman" pitchFamily="18" charset="0"/>
              </a:rPr>
              <a:t>weight of fresh is due to the presence of </a:t>
            </a:r>
            <a:r>
              <a:rPr lang="en-US" dirty="0" smtClean="0">
                <a:latin typeface="Times New Roman" pitchFamily="18" charset="0"/>
                <a:cs typeface="Times New Roman" pitchFamily="18" charset="0"/>
              </a:rPr>
              <a:t>polyphenols, referred </a:t>
            </a:r>
            <a:r>
              <a:rPr lang="en-US" dirty="0">
                <a:latin typeface="Times New Roman" pitchFamily="18" charset="0"/>
                <a:cs typeface="Times New Roman" pitchFamily="18" charset="0"/>
              </a:rPr>
              <a:t>to as </a:t>
            </a:r>
            <a:r>
              <a:rPr lang="en-US" dirty="0" err="1">
                <a:latin typeface="Times New Roman" pitchFamily="18" charset="0"/>
                <a:cs typeface="Times New Roman" pitchFamily="18" charset="0"/>
              </a:rPr>
              <a:t>catechins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a:latin typeface="Times New Roman" pitchFamily="18" charset="0"/>
                <a:cs typeface="Times New Roman" pitchFamily="18" charset="0"/>
              </a:rPr>
              <a:t>Tea </a:t>
            </a:r>
            <a:r>
              <a:rPr lang="en-US" sz="3600" dirty="0" err="1">
                <a:latin typeface="Times New Roman" pitchFamily="18" charset="0"/>
                <a:cs typeface="Times New Roman" pitchFamily="18" charset="0"/>
              </a:rPr>
              <a:t>catechins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0388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tif\Desktop\nutr_and_ceu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772391"/>
            <a:ext cx="876300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19927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685800"/>
            <a:ext cx="7620000" cy="4986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049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943600"/>
          </a:xfrm>
        </p:spPr>
        <p:txBody>
          <a:bodyPr>
            <a:normAutofit/>
          </a:bodyPr>
          <a:lstStyle/>
          <a:p>
            <a:pPr algn="just"/>
            <a:r>
              <a:rPr lang="en-US" dirty="0">
                <a:latin typeface="Times New Roman" pitchFamily="18" charset="0"/>
                <a:cs typeface="Times New Roman" pitchFamily="18" charset="0"/>
              </a:rPr>
              <a:t>The four major green tea </a:t>
            </a:r>
            <a:r>
              <a:rPr lang="en-US" dirty="0" err="1" smtClean="0">
                <a:latin typeface="Times New Roman" pitchFamily="18" charset="0"/>
                <a:cs typeface="Times New Roman" pitchFamily="18" charset="0"/>
              </a:rPr>
              <a:t>catechins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are </a:t>
            </a:r>
          </a:p>
          <a:p>
            <a:pPr marL="624078" indent="-514350" algn="just">
              <a:buFont typeface="+mj-lt"/>
              <a:buAutoNum type="arabicPeriod"/>
            </a:pP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epicatechin</a:t>
            </a:r>
            <a:r>
              <a:rPr lang="en-US" dirty="0">
                <a:latin typeface="Times New Roman" pitchFamily="18" charset="0"/>
                <a:cs typeface="Times New Roman" pitchFamily="18" charset="0"/>
              </a:rPr>
              <a:t> (EC</a:t>
            </a:r>
            <a:r>
              <a:rPr lang="en-US" dirty="0" smtClean="0">
                <a:latin typeface="Times New Roman" pitchFamily="18" charset="0"/>
                <a:cs typeface="Times New Roman" pitchFamily="18" charset="0"/>
              </a:rPr>
              <a:t>)</a:t>
            </a:r>
          </a:p>
          <a:p>
            <a:pPr marL="624078" indent="-514350" algn="just">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epicatechin-3-gallate (ECG</a:t>
            </a:r>
            <a:r>
              <a:rPr lang="en-US" dirty="0" smtClean="0">
                <a:latin typeface="Times New Roman" pitchFamily="18" charset="0"/>
                <a:cs typeface="Times New Roman" pitchFamily="18" charset="0"/>
              </a:rPr>
              <a:t>)</a:t>
            </a:r>
          </a:p>
          <a:p>
            <a:pPr marL="624078" indent="-514350" algn="just">
              <a:buFont typeface="+mj-lt"/>
              <a:buAutoNum type="arabicPeriod"/>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epigallocatechin</a:t>
            </a:r>
            <a:r>
              <a:rPr lang="en-US" dirty="0">
                <a:latin typeface="Times New Roman" pitchFamily="18" charset="0"/>
                <a:cs typeface="Times New Roman" pitchFamily="18" charset="0"/>
              </a:rPr>
              <a:t> (EGC) </a:t>
            </a:r>
          </a:p>
          <a:p>
            <a:pPr marL="624078" indent="-514350" algn="just">
              <a:buFont typeface="+mj-lt"/>
              <a:buAutoNum type="arabicPeriod"/>
            </a:pPr>
            <a:r>
              <a:rPr lang="en-US" dirty="0" smtClean="0">
                <a:latin typeface="Times New Roman" pitchFamily="18" charset="0"/>
                <a:cs typeface="Times New Roman" pitchFamily="18" charset="0"/>
              </a:rPr>
              <a:t>(-) epigallocatechin-3-gallate </a:t>
            </a:r>
            <a:r>
              <a:rPr lang="en-US" dirty="0">
                <a:latin typeface="Times New Roman" pitchFamily="18" charset="0"/>
                <a:cs typeface="Times New Roman" pitchFamily="18" charset="0"/>
              </a:rPr>
              <a:t>(EGCG).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Green </a:t>
            </a:r>
            <a:r>
              <a:rPr lang="en-US" dirty="0">
                <a:latin typeface="Times New Roman" pitchFamily="18" charset="0"/>
                <a:cs typeface="Times New Roman" pitchFamily="18" charset="0"/>
              </a:rPr>
              <a:t>tea polyphenols have been </a:t>
            </a:r>
            <a:r>
              <a:rPr lang="en-US" dirty="0" smtClean="0">
                <a:latin typeface="Times New Roman" pitchFamily="18" charset="0"/>
                <a:cs typeface="Times New Roman" pitchFamily="18" charset="0"/>
              </a:rPr>
              <a:t>shown to </a:t>
            </a:r>
            <a:r>
              <a:rPr lang="en-US" dirty="0">
                <a:latin typeface="Times New Roman" pitchFamily="18" charset="0"/>
                <a:cs typeface="Times New Roman" pitchFamily="18" charset="0"/>
              </a:rPr>
              <a:t>afford protection against cancers of skin, lung, </a:t>
            </a:r>
            <a:r>
              <a:rPr lang="en-US" dirty="0" smtClean="0">
                <a:latin typeface="Times New Roman" pitchFamily="18" charset="0"/>
                <a:cs typeface="Times New Roman" pitchFamily="18" charset="0"/>
              </a:rPr>
              <a:t>stomach, </a:t>
            </a:r>
            <a:r>
              <a:rPr lang="en-US" dirty="0" err="1" smtClean="0">
                <a:latin typeface="Times New Roman" pitchFamily="18" charset="0"/>
                <a:cs typeface="Times New Roman" pitchFamily="18" charset="0"/>
              </a:rPr>
              <a:t>oesophagus</a:t>
            </a:r>
            <a:r>
              <a:rPr lang="en-US" dirty="0">
                <a:latin typeface="Times New Roman" pitchFamily="18" charset="0"/>
                <a:cs typeface="Times New Roman" pitchFamily="18" charset="0"/>
              </a:rPr>
              <a:t>, duodenum, pancreas, liver breast </a:t>
            </a:r>
            <a:r>
              <a:rPr lang="en-US" dirty="0" smtClean="0">
                <a:latin typeface="Times New Roman" pitchFamily="18" charset="0"/>
                <a:cs typeface="Times New Roman" pitchFamily="18" charset="0"/>
              </a:rPr>
              <a:t>and colon</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Tea </a:t>
            </a:r>
            <a:r>
              <a:rPr lang="en-US" dirty="0">
                <a:latin typeface="Times New Roman" pitchFamily="18" charset="0"/>
                <a:cs typeface="Times New Roman" pitchFamily="18" charset="0"/>
              </a:rPr>
              <a:t>consumption is likely to have preventive </a:t>
            </a:r>
            <a:r>
              <a:rPr lang="en-US" dirty="0" smtClean="0">
                <a:latin typeface="Times New Roman" pitchFamily="18" charset="0"/>
                <a:cs typeface="Times New Roman" pitchFamily="18" charset="0"/>
              </a:rPr>
              <a:t>effect in </a:t>
            </a:r>
            <a:r>
              <a:rPr lang="en-US" dirty="0">
                <a:latin typeface="Times New Roman" pitchFamily="18" charset="0"/>
                <a:cs typeface="Times New Roman" pitchFamily="18" charset="0"/>
              </a:rPr>
              <a:t>reducing cancer risk.</a:t>
            </a:r>
          </a:p>
          <a:p>
            <a:endParaRPr lang="en-US" dirty="0"/>
          </a:p>
        </p:txBody>
      </p:sp>
    </p:spTree>
    <p:extLst>
      <p:ext uri="{BB962C8B-B14F-4D97-AF65-F5344CB8AC3E}">
        <p14:creationId xmlns:p14="http://schemas.microsoft.com/office/powerpoint/2010/main" xmlns="" val="3881467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382000" cy="4754563"/>
          </a:xfrm>
        </p:spPr>
        <p:txBody>
          <a:bodyPr>
            <a:normAutofit fontScale="92500" lnSpcReduction="10000"/>
          </a:bodyPr>
          <a:lstStyle/>
          <a:p>
            <a:pPr algn="just"/>
            <a:r>
              <a:rPr lang="en-US" dirty="0" smtClean="0">
                <a:latin typeface="Times New Roman" pitchFamily="18" charset="0"/>
                <a:cs typeface="Times New Roman" pitchFamily="18" charset="0"/>
              </a:rPr>
              <a:t>Citrus </a:t>
            </a:r>
            <a:r>
              <a:rPr lang="en-US" dirty="0">
                <a:latin typeface="Times New Roman" pitchFamily="18" charset="0"/>
                <a:cs typeface="Times New Roman" pitchFamily="18" charset="0"/>
              </a:rPr>
              <a:t>fruit consumption has been shown to protect </a:t>
            </a:r>
            <a:r>
              <a:rPr lang="en-US" dirty="0" smtClean="0">
                <a:latin typeface="Times New Roman" pitchFamily="18" charset="0"/>
                <a:cs typeface="Times New Roman" pitchFamily="18" charset="0"/>
              </a:rPr>
              <a:t>against a </a:t>
            </a:r>
            <a:r>
              <a:rPr lang="en-US" dirty="0">
                <a:latin typeface="Times New Roman" pitchFamily="18" charset="0"/>
                <a:cs typeface="Times New Roman" pitchFamily="18" charset="0"/>
              </a:rPr>
              <a:t>variety of human cancers.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citrus fruits such as </a:t>
            </a:r>
            <a:r>
              <a:rPr lang="en-US" dirty="0" smtClean="0">
                <a:latin typeface="Times New Roman" pitchFamily="18" charset="0"/>
                <a:cs typeface="Times New Roman" pitchFamily="18" charset="0"/>
              </a:rPr>
              <a:t>oranges, lemons</a:t>
            </a:r>
            <a:r>
              <a:rPr lang="en-US" dirty="0">
                <a:latin typeface="Times New Roman" pitchFamily="18" charset="0"/>
                <a:cs typeface="Times New Roman" pitchFamily="18" charset="0"/>
              </a:rPr>
              <a:t>, limes and grapefruits are the principal source </a:t>
            </a:r>
            <a:r>
              <a:rPr lang="en-US" dirty="0" smtClean="0">
                <a:latin typeface="Times New Roman" pitchFamily="18" charset="0"/>
                <a:cs typeface="Times New Roman" pitchFamily="18" charset="0"/>
              </a:rPr>
              <a:t>of important </a:t>
            </a:r>
            <a:r>
              <a:rPr lang="en-US" dirty="0">
                <a:latin typeface="Times New Roman" pitchFamily="18" charset="0"/>
                <a:cs typeface="Times New Roman" pitchFamily="18" charset="0"/>
              </a:rPr>
              <a:t>nutrients like vitamins C, </a:t>
            </a:r>
            <a:r>
              <a:rPr lang="en-US" dirty="0" err="1">
                <a:latin typeface="Times New Roman" pitchFamily="18" charset="0"/>
                <a:cs typeface="Times New Roman" pitchFamily="18" charset="0"/>
              </a:rPr>
              <a:t>folate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and </a:t>
            </a:r>
            <a:r>
              <a:rPr lang="en-US" dirty="0" smtClean="0">
                <a:latin typeface="Times New Roman" pitchFamily="18" charset="0"/>
                <a:cs typeface="Times New Roman" pitchFamily="18" charset="0"/>
              </a:rPr>
              <a:t>vitamins E</a:t>
            </a:r>
            <a:r>
              <a:rPr lang="en-US" dirty="0">
                <a:latin typeface="Times New Roman" pitchFamily="18" charset="0"/>
                <a:cs typeface="Times New Roman" pitchFamily="18" charset="0"/>
              </a:rPr>
              <a:t>, but the other </a:t>
            </a:r>
            <a:r>
              <a:rPr lang="en-US" dirty="0" err="1">
                <a:latin typeface="Times New Roman" pitchFamily="18" charset="0"/>
                <a:cs typeface="Times New Roman" pitchFamily="18" charset="0"/>
              </a:rPr>
              <a:t>monoterpene</a:t>
            </a:r>
            <a:r>
              <a:rPr lang="en-US" dirty="0">
                <a:latin typeface="Times New Roman" pitchFamily="18" charset="0"/>
                <a:cs typeface="Times New Roman" pitchFamily="18" charset="0"/>
              </a:rPr>
              <a:t> compounds known </a:t>
            </a:r>
            <a:r>
              <a:rPr lang="en-US" dirty="0" smtClean="0">
                <a:latin typeface="Times New Roman" pitchFamily="18" charset="0"/>
                <a:cs typeface="Times New Roman" pitchFamily="18" charset="0"/>
              </a:rPr>
              <a:t>as </a:t>
            </a:r>
            <a:r>
              <a:rPr lang="en-US" dirty="0" err="1" smtClean="0">
                <a:latin typeface="Times New Roman" pitchFamily="18" charset="0"/>
                <a:cs typeface="Times New Roman" pitchFamily="18" charset="0"/>
              </a:rPr>
              <a:t>limonoids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reported to be responsible for the </a:t>
            </a:r>
            <a:r>
              <a:rPr lang="en-US" dirty="0" smtClean="0">
                <a:latin typeface="Times New Roman" pitchFamily="18" charset="0"/>
                <a:cs typeface="Times New Roman" pitchFamily="18" charset="0"/>
              </a:rPr>
              <a:t>anticancer activity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lgn="just">
              <a:buNone/>
            </a:pPr>
            <a:r>
              <a:rPr lang="en-US" b="1" dirty="0" smtClean="0">
                <a:solidFill>
                  <a:srgbClr val="FF0000"/>
                </a:solidFill>
                <a:latin typeface="Times New Roman" pitchFamily="18" charset="0"/>
                <a:cs typeface="Times New Roman" pitchFamily="18" charset="0"/>
              </a:rPr>
              <a:t>      </a:t>
            </a:r>
          </a:p>
          <a:p>
            <a:pPr marL="109728" indent="0" algn="just">
              <a:buNone/>
            </a:pP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d-limonene</a:t>
            </a:r>
            <a:r>
              <a:rPr lang="en-US" dirty="0">
                <a:latin typeface="Times New Roman" pitchFamily="18" charset="0"/>
                <a:cs typeface="Times New Roman" pitchFamily="18" charset="0"/>
              </a:rPr>
              <a:t>— a predominant monocyclic </a:t>
            </a:r>
            <a:r>
              <a:rPr lang="en-US" dirty="0" err="1" smtClean="0">
                <a:latin typeface="Times New Roman" pitchFamily="18" charset="0"/>
                <a:cs typeface="Times New Roman" pitchFamily="18" charset="0"/>
              </a:rPr>
              <a:t>monoterpene</a:t>
            </a:r>
            <a:r>
              <a:rPr lang="en-US" dirty="0" smtClean="0">
                <a:latin typeface="Times New Roman" pitchFamily="18" charset="0"/>
                <a:cs typeface="Times New Roman" pitchFamily="18" charset="0"/>
              </a:rPr>
              <a:t>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found </a:t>
            </a:r>
            <a:r>
              <a:rPr lang="en-US" dirty="0">
                <a:latin typeface="Times New Roman" pitchFamily="18" charset="0"/>
                <a:cs typeface="Times New Roman" pitchFamily="18" charset="0"/>
              </a:rPr>
              <a:t>in essential oil of citrus fruits has been </a:t>
            </a:r>
            <a:r>
              <a:rPr lang="en-US" dirty="0" smtClean="0">
                <a:latin typeface="Times New Roman" pitchFamily="18" charset="0"/>
                <a:cs typeface="Times New Roman" pitchFamily="18" charset="0"/>
              </a:rPr>
              <a:t>reported to  </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be </a:t>
            </a:r>
            <a:r>
              <a:rPr lang="en-US" dirty="0">
                <a:latin typeface="Times New Roman" pitchFamily="18" charset="0"/>
                <a:cs typeface="Times New Roman" pitchFamily="18" charset="0"/>
              </a:rPr>
              <a:t>a cancer-</a:t>
            </a:r>
            <a:r>
              <a:rPr lang="en-US" dirty="0" err="1">
                <a:latin typeface="Times New Roman" pitchFamily="18" charset="0"/>
                <a:cs typeface="Times New Roman" pitchFamily="18" charset="0"/>
              </a:rPr>
              <a:t>chemopreventive</a:t>
            </a:r>
            <a:r>
              <a:rPr lang="en-US" dirty="0">
                <a:latin typeface="Times New Roman" pitchFamily="18" charset="0"/>
                <a:cs typeface="Times New Roman" pitchFamily="18" charset="0"/>
              </a:rPr>
              <a:t> agent.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3600" dirty="0">
                <a:latin typeface="Times New Roman" pitchFamily="18" charset="0"/>
                <a:cs typeface="Times New Roman" pitchFamily="18" charset="0"/>
              </a:rPr>
              <a:t>Citrus </a:t>
            </a:r>
            <a:r>
              <a:rPr lang="en-US" sz="3600" dirty="0" err="1">
                <a:latin typeface="Times New Roman" pitchFamily="18" charset="0"/>
                <a:cs typeface="Times New Roman" pitchFamily="18" charset="0"/>
              </a:rPr>
              <a:t>limonoids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563072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lgn="just"/>
            <a:r>
              <a:rPr lang="en-US" dirty="0">
                <a:latin typeface="Times New Roman" pitchFamily="18" charset="0"/>
                <a:cs typeface="Times New Roman" pitchFamily="18" charset="0"/>
              </a:rPr>
              <a:t>This compound has been shown to be effective against both spontaneous and chemically induced rodent mammary </a:t>
            </a:r>
            <a:r>
              <a:rPr lang="en-US" dirty="0" err="1">
                <a:latin typeface="Times New Roman" pitchFamily="18" charset="0"/>
                <a:cs typeface="Times New Roman" pitchFamily="18" charset="0"/>
              </a:rPr>
              <a:t>tumours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Two most </a:t>
            </a:r>
            <a:r>
              <a:rPr lang="en-US" dirty="0">
                <a:latin typeface="Times New Roman" pitchFamily="18" charset="0"/>
                <a:cs typeface="Times New Roman" pitchFamily="18" charset="0"/>
              </a:rPr>
              <a:t>abundant </a:t>
            </a:r>
            <a:r>
              <a:rPr lang="en-US" dirty="0" err="1">
                <a:latin typeface="Times New Roman" pitchFamily="18" charset="0"/>
                <a:cs typeface="Times New Roman" pitchFamily="18" charset="0"/>
              </a:rPr>
              <a:t>limonoids</a:t>
            </a:r>
            <a:r>
              <a:rPr lang="en-US" dirty="0">
                <a:latin typeface="Times New Roman" pitchFamily="18" charset="0"/>
                <a:cs typeface="Times New Roman" pitchFamily="18" charset="0"/>
              </a:rPr>
              <a:t> of citrus, </a:t>
            </a:r>
            <a:r>
              <a:rPr lang="en-US" b="1" dirty="0" err="1">
                <a:solidFill>
                  <a:srgbClr val="FF0000"/>
                </a:solidFill>
                <a:latin typeface="Times New Roman" pitchFamily="18" charset="0"/>
                <a:cs typeface="Times New Roman" pitchFamily="18" charset="0"/>
              </a:rPr>
              <a:t>limonin</a:t>
            </a:r>
            <a:r>
              <a:rPr lang="en-US" dirty="0">
                <a:latin typeface="Times New Roman" pitchFamily="18" charset="0"/>
                <a:cs typeface="Times New Roman" pitchFamily="18" charset="0"/>
              </a:rPr>
              <a:t> and </a:t>
            </a:r>
            <a:r>
              <a:rPr lang="en-US" b="1" dirty="0" err="1" smtClean="0">
                <a:solidFill>
                  <a:srgbClr val="FF0000"/>
                </a:solidFill>
                <a:latin typeface="Times New Roman" pitchFamily="18" charset="0"/>
                <a:cs typeface="Times New Roman" pitchFamily="18" charset="0"/>
              </a:rPr>
              <a:t>normalin</a:t>
            </a:r>
            <a:r>
              <a:rPr lang="en-US" dirty="0" smtClean="0">
                <a:latin typeface="Times New Roman" pitchFamily="18" charset="0"/>
                <a:cs typeface="Times New Roman" pitchFamily="18" charset="0"/>
              </a:rPr>
              <a:t> have </a:t>
            </a:r>
            <a:r>
              <a:rPr lang="en-US" dirty="0">
                <a:latin typeface="Times New Roman" pitchFamily="18" charset="0"/>
                <a:cs typeface="Times New Roman" pitchFamily="18" charset="0"/>
              </a:rPr>
              <a:t>been found to inhibit or prevent chemically </a:t>
            </a:r>
            <a:r>
              <a:rPr lang="en-US" dirty="0" smtClean="0">
                <a:latin typeface="Times New Roman" pitchFamily="18" charset="0"/>
                <a:cs typeface="Times New Roman" pitchFamily="18" charset="0"/>
              </a:rPr>
              <a:t>induced carcinogenesis.</a:t>
            </a:r>
          </a:p>
          <a:p>
            <a:pPr algn="just"/>
            <a:endParaRPr lang="en-US" dirty="0" smtClean="0">
              <a:latin typeface="Times New Roman" pitchFamily="18" charset="0"/>
              <a:cs typeface="Times New Roman" pitchFamily="18" charset="0"/>
            </a:endParaRPr>
          </a:p>
          <a:p>
            <a:pPr marL="109728" indent="0" algn="just">
              <a:buNone/>
            </a:pP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Limonene </a:t>
            </a:r>
            <a:r>
              <a:rPr lang="en-US" dirty="0">
                <a:latin typeface="Times New Roman" pitchFamily="18" charset="0"/>
                <a:cs typeface="Times New Roman" pitchFamily="18" charset="0"/>
              </a:rPr>
              <a:t>has little or no </a:t>
            </a:r>
            <a:r>
              <a:rPr lang="en-US" dirty="0" smtClean="0">
                <a:latin typeface="Times New Roman" pitchFamily="18" charset="0"/>
                <a:cs typeface="Times New Roman" pitchFamily="18" charset="0"/>
              </a:rPr>
              <a:t>toxicity in </a:t>
            </a:r>
            <a:r>
              <a:rPr lang="en-US" dirty="0">
                <a:latin typeface="Times New Roman" pitchFamily="18" charset="0"/>
                <a:cs typeface="Times New Roman" pitchFamily="18" charset="0"/>
              </a:rPr>
              <a:t>humans and has been suggested as a good candidate </a:t>
            </a:r>
            <a:r>
              <a:rPr lang="en-US" dirty="0" smtClean="0">
                <a:latin typeface="Times New Roman" pitchFamily="18" charset="0"/>
                <a:cs typeface="Times New Roman" pitchFamily="18" charset="0"/>
              </a:rPr>
              <a:t>for human </a:t>
            </a:r>
            <a:r>
              <a:rPr lang="en-US" dirty="0">
                <a:latin typeface="Times New Roman" pitchFamily="18" charset="0"/>
                <a:cs typeface="Times New Roman" pitchFamily="18" charset="0"/>
              </a:rPr>
              <a:t>clinical chemoprevention.</a:t>
            </a:r>
          </a:p>
          <a:p>
            <a:endParaRPr lang="en-US" dirty="0"/>
          </a:p>
        </p:txBody>
      </p:sp>
    </p:spTree>
    <p:extLst>
      <p:ext uri="{BB962C8B-B14F-4D97-AF65-F5344CB8AC3E}">
        <p14:creationId xmlns:p14="http://schemas.microsoft.com/office/powerpoint/2010/main" xmlns="" val="6427972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latin typeface="Times New Roman" pitchFamily="18" charset="0"/>
                <a:cs typeface="Times New Roman" pitchFamily="18" charset="0"/>
              </a:rPr>
              <a:t>Soyabean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Glycin</a:t>
            </a:r>
            <a:r>
              <a:rPr lang="en-US" dirty="0">
                <a:latin typeface="Times New Roman" pitchFamily="18" charset="0"/>
                <a:cs typeface="Times New Roman" pitchFamily="18" charset="0"/>
              </a:rPr>
              <a:t> max, family </a:t>
            </a:r>
            <a:r>
              <a:rPr lang="en-US" dirty="0" err="1">
                <a:latin typeface="Times New Roman" pitchFamily="18" charset="0"/>
                <a:cs typeface="Times New Roman" pitchFamily="18" charset="0"/>
              </a:rPr>
              <a:t>Leguminoseae</a:t>
            </a:r>
            <a:r>
              <a:rPr lang="en-US" dirty="0">
                <a:latin typeface="Times New Roman" pitchFamily="18" charset="0"/>
                <a:cs typeface="Times New Roman" pitchFamily="18" charset="0"/>
              </a:rPr>
              <a:t> has </a:t>
            </a:r>
            <a:r>
              <a:rPr lang="en-US" dirty="0" smtClean="0">
                <a:latin typeface="Times New Roman" pitchFamily="18" charset="0"/>
                <a:cs typeface="Times New Roman" pitchFamily="18" charset="0"/>
              </a:rPr>
              <a:t>clearly been </a:t>
            </a:r>
            <a:r>
              <a:rPr lang="en-US" dirty="0">
                <a:latin typeface="Times New Roman" pitchFamily="18" charset="0"/>
                <a:cs typeface="Times New Roman" pitchFamily="18" charset="0"/>
              </a:rPr>
              <a:t>a plant food in the spotlight in the 1990s.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has </a:t>
            </a:r>
            <a:r>
              <a:rPr lang="en-US" dirty="0" smtClean="0">
                <a:latin typeface="Times New Roman" pitchFamily="18" charset="0"/>
                <a:cs typeface="Times New Roman" pitchFamily="18" charset="0"/>
              </a:rPr>
              <a:t>been recognized </a:t>
            </a:r>
            <a:r>
              <a:rPr lang="en-US" dirty="0">
                <a:latin typeface="Times New Roman" pitchFamily="18" charset="0"/>
                <a:cs typeface="Times New Roman" pitchFamily="18" charset="0"/>
              </a:rPr>
              <a:t>as an excellent source of protein, equivalent </a:t>
            </a:r>
            <a:r>
              <a:rPr lang="en-US" dirty="0" smtClean="0">
                <a:latin typeface="Times New Roman" pitchFamily="18" charset="0"/>
                <a:cs typeface="Times New Roman" pitchFamily="18" charset="0"/>
              </a:rPr>
              <a:t>to quality </a:t>
            </a:r>
            <a:r>
              <a:rPr lang="en-US" dirty="0">
                <a:latin typeface="Times New Roman" pitchFamily="18" charset="0"/>
                <a:cs typeface="Times New Roman" pitchFamily="18" charset="0"/>
              </a:rPr>
              <a:t>to animal protein</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Soya has been extensively </a:t>
            </a:r>
            <a:r>
              <a:rPr lang="en-US" dirty="0" smtClean="0">
                <a:latin typeface="Times New Roman" pitchFamily="18" charset="0"/>
                <a:cs typeface="Times New Roman" pitchFamily="18" charset="0"/>
              </a:rPr>
              <a:t>investigated for </a:t>
            </a:r>
            <a:r>
              <a:rPr lang="en-US" dirty="0">
                <a:latin typeface="Times New Roman" pitchFamily="18" charset="0"/>
                <a:cs typeface="Times New Roman" pitchFamily="18" charset="0"/>
              </a:rPr>
              <a:t>its ability to treat and prevent a variety of </a:t>
            </a:r>
            <a:r>
              <a:rPr lang="en-US" dirty="0" smtClean="0">
                <a:latin typeface="Times New Roman" pitchFamily="18" charset="0"/>
                <a:cs typeface="Times New Roman" pitchFamily="18" charset="0"/>
              </a:rPr>
              <a:t>chronic diseases </a:t>
            </a:r>
            <a:r>
              <a:rPr lang="en-US" dirty="0">
                <a:latin typeface="Times New Roman" pitchFamily="18" charset="0"/>
                <a:cs typeface="Times New Roman" pitchFamily="18" charset="0"/>
              </a:rPr>
              <a:t>including cancer</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smtClean="0">
                <a:latin typeface="Times New Roman" pitchFamily="18" charset="0"/>
                <a:cs typeface="Times New Roman" pitchFamily="18" charset="0"/>
              </a:rPr>
              <a:t>Soya products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29209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Soyabean</a:t>
            </a:r>
            <a:r>
              <a:rPr lang="en-US" dirty="0">
                <a:latin typeface="Times New Roman" pitchFamily="18" charset="0"/>
                <a:cs typeface="Times New Roman" pitchFamily="18" charset="0"/>
              </a:rPr>
              <a:t> meals, concentrates and isolates are used as meat substitute and have many healthful benefits. </a:t>
            </a: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Soyabean</a:t>
            </a:r>
            <a:r>
              <a:rPr lang="en-US" dirty="0">
                <a:latin typeface="Times New Roman" pitchFamily="18" charset="0"/>
                <a:cs typeface="Times New Roman" pitchFamily="18" charset="0"/>
              </a:rPr>
              <a:t> is also a major source of </a:t>
            </a:r>
            <a:r>
              <a:rPr lang="en-US" dirty="0" err="1">
                <a:latin typeface="Times New Roman" pitchFamily="18" charset="0"/>
                <a:cs typeface="Times New Roman" pitchFamily="18" charset="0"/>
              </a:rPr>
              <a:t>lecithins</a:t>
            </a:r>
            <a:r>
              <a:rPr lang="en-US" dirty="0">
                <a:latin typeface="Times New Roman" pitchFamily="18" charset="0"/>
                <a:cs typeface="Times New Roman" pitchFamily="18" charset="0"/>
              </a:rPr>
              <a:t> which yields liposomes used to formulate stable emulsions and finds major use in food technology.</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primary </a:t>
            </a:r>
            <a:r>
              <a:rPr lang="en-US" dirty="0" err="1">
                <a:latin typeface="Times New Roman" pitchFamily="18" charset="0"/>
                <a:cs typeface="Times New Roman" pitchFamily="18" charset="0"/>
              </a:rPr>
              <a:t>isoflavones</a:t>
            </a:r>
            <a:r>
              <a:rPr lang="en-US" dirty="0">
                <a:latin typeface="Times New Roman" pitchFamily="18" charset="0"/>
                <a:cs typeface="Times New Roman" pitchFamily="18" charset="0"/>
              </a:rPr>
              <a:t> in soya, </a:t>
            </a:r>
            <a:r>
              <a:rPr lang="en-US" dirty="0" err="1">
                <a:latin typeface="Times New Roman" pitchFamily="18" charset="0"/>
                <a:cs typeface="Times New Roman" pitchFamily="18" charset="0"/>
              </a:rPr>
              <a:t>genistein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daidzein</a:t>
            </a:r>
            <a:r>
              <a:rPr lang="en-US" dirty="0">
                <a:latin typeface="Times New Roman" pitchFamily="18" charset="0"/>
                <a:cs typeface="Times New Roman" pitchFamily="18" charset="0"/>
              </a:rPr>
              <a:t> are structurally similar to the estrogenic steroids and have been reported to have estrogenic and </a:t>
            </a:r>
            <a:r>
              <a:rPr lang="en-US" dirty="0" err="1">
                <a:latin typeface="Times New Roman" pitchFamily="18" charset="0"/>
                <a:cs typeface="Times New Roman" pitchFamily="18" charset="0"/>
              </a:rPr>
              <a:t>antiestrogenic</a:t>
            </a:r>
            <a:r>
              <a:rPr lang="en-US" dirty="0">
                <a:latin typeface="Times New Roman" pitchFamily="18" charset="0"/>
                <a:cs typeface="Times New Roman" pitchFamily="18" charset="0"/>
              </a:rPr>
              <a:t> activities.</a:t>
            </a:r>
          </a:p>
          <a:p>
            <a:endParaRPr lang="en-US" dirty="0"/>
          </a:p>
        </p:txBody>
      </p:sp>
    </p:spTree>
    <p:extLst>
      <p:ext uri="{BB962C8B-B14F-4D97-AF65-F5344CB8AC3E}">
        <p14:creationId xmlns:p14="http://schemas.microsoft.com/office/powerpoint/2010/main" xmlns="" val="334897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229600" cy="5334000"/>
          </a:xfrm>
        </p:spPr>
        <p:txBody>
          <a:bodyPr>
            <a:normAutofit/>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South </a:t>
            </a:r>
            <a:r>
              <a:rPr lang="en-US" dirty="0">
                <a:latin typeface="Times New Roman" pitchFamily="18" charset="0"/>
                <a:cs typeface="Times New Roman" pitchFamily="18" charset="0"/>
              </a:rPr>
              <a:t>East Asian populations who consume </a:t>
            </a:r>
            <a:r>
              <a:rPr lang="en-US" dirty="0" smtClean="0">
                <a:latin typeface="Times New Roman" pitchFamily="18" charset="0"/>
                <a:cs typeface="Times New Roman" pitchFamily="18" charset="0"/>
              </a:rPr>
              <a:t>20–80 mg </a:t>
            </a:r>
            <a:r>
              <a:rPr lang="en-US" dirty="0">
                <a:latin typeface="Times New Roman" pitchFamily="18" charset="0"/>
                <a:cs typeface="Times New Roman" pitchFamily="18" charset="0"/>
              </a:rPr>
              <a:t>of </a:t>
            </a:r>
            <a:r>
              <a:rPr lang="en-US" dirty="0" err="1">
                <a:latin typeface="Times New Roman" pitchFamily="18" charset="0"/>
                <a:cs typeface="Times New Roman" pitchFamily="18" charset="0"/>
              </a:rPr>
              <a:t>genistein</a:t>
            </a:r>
            <a:r>
              <a:rPr lang="en-US" dirty="0">
                <a:latin typeface="Times New Roman" pitchFamily="18" charset="0"/>
                <a:cs typeface="Times New Roman" pitchFamily="18" charset="0"/>
              </a:rPr>
              <a:t> per day are found to have significantly </a:t>
            </a:r>
            <a:r>
              <a:rPr lang="en-US" dirty="0" smtClean="0">
                <a:latin typeface="Times New Roman" pitchFamily="18" charset="0"/>
                <a:cs typeface="Times New Roman" pitchFamily="18" charset="0"/>
              </a:rPr>
              <a:t>lower incidence </a:t>
            </a:r>
            <a:r>
              <a:rPr lang="en-US" dirty="0">
                <a:latin typeface="Times New Roman" pitchFamily="18" charset="0"/>
                <a:cs typeface="Times New Roman" pitchFamily="18" charset="0"/>
              </a:rPr>
              <a:t>of breast and prostate cancer.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Genistein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has </a:t>
            </a:r>
            <a:r>
              <a:rPr lang="en-US" dirty="0" smtClean="0">
                <a:latin typeface="Times New Roman" pitchFamily="18" charset="0"/>
                <a:cs typeface="Times New Roman" pitchFamily="18" charset="0"/>
              </a:rPr>
              <a:t>been reported </a:t>
            </a:r>
            <a:r>
              <a:rPr lang="en-US" dirty="0">
                <a:latin typeface="Times New Roman" pitchFamily="18" charset="0"/>
                <a:cs typeface="Times New Roman" pitchFamily="18" charset="0"/>
              </a:rPr>
              <a:t>to be a potent and specific inhibitor of </a:t>
            </a:r>
            <a:r>
              <a:rPr lang="en-US" dirty="0" smtClean="0">
                <a:latin typeface="Times New Roman" pitchFamily="18" charset="0"/>
                <a:cs typeface="Times New Roman" pitchFamily="18" charset="0"/>
              </a:rPr>
              <a:t>protein tyrosine </a:t>
            </a:r>
            <a:r>
              <a:rPr lang="en-US" dirty="0">
                <a:latin typeface="Times New Roman" pitchFamily="18" charset="0"/>
                <a:cs typeface="Times New Roman" pitchFamily="18" charset="0"/>
              </a:rPr>
              <a:t>kinase</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Genistein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also inhibits DNA </a:t>
            </a:r>
            <a:r>
              <a:rPr lang="en-US" dirty="0" smtClean="0">
                <a:latin typeface="Times New Roman" pitchFamily="18" charset="0"/>
                <a:cs typeface="Times New Roman" pitchFamily="18" charset="0"/>
              </a:rPr>
              <a:t>topoisomerase II </a:t>
            </a:r>
            <a:r>
              <a:rPr lang="en-US" dirty="0">
                <a:latin typeface="Times New Roman" pitchFamily="18" charset="0"/>
                <a:cs typeface="Times New Roman" pitchFamily="18" charset="0"/>
              </a:rPr>
              <a:t>activity, alters cell cycle specific events, induce </a:t>
            </a:r>
            <a:r>
              <a:rPr lang="en-US" dirty="0" smtClean="0">
                <a:latin typeface="Times New Roman" pitchFamily="18" charset="0"/>
                <a:cs typeface="Times New Roman" pitchFamily="18" charset="0"/>
              </a:rPr>
              <a:t>apoptosis and </a:t>
            </a:r>
            <a:r>
              <a:rPr lang="en-US" dirty="0">
                <a:latin typeface="Times New Roman" pitchFamily="18" charset="0"/>
                <a:cs typeface="Times New Roman" pitchFamily="18" charset="0"/>
              </a:rPr>
              <a:t>inhibits </a:t>
            </a:r>
            <a:r>
              <a:rPr lang="en-US" dirty="0" err="1">
                <a:latin typeface="Times New Roman" pitchFamily="18" charset="0"/>
                <a:cs typeface="Times New Roman" pitchFamily="18" charset="0"/>
              </a:rPr>
              <a:t>angiogenetic</a:t>
            </a:r>
            <a:r>
              <a:rPr lang="en-US" dirty="0">
                <a:latin typeface="Times New Roman" pitchFamily="18" charset="0"/>
                <a:cs typeface="Times New Roman" pitchFamily="18" charset="0"/>
              </a:rPr>
              <a:t> process which is essential </a:t>
            </a: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tumour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growth.</a:t>
            </a:r>
          </a:p>
        </p:txBody>
      </p:sp>
    </p:spTree>
    <p:extLst>
      <p:ext uri="{BB962C8B-B14F-4D97-AF65-F5344CB8AC3E}">
        <p14:creationId xmlns:p14="http://schemas.microsoft.com/office/powerpoint/2010/main" xmlns="" val="803238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1" i="1" dirty="0" err="1" smtClean="0">
                <a:latin typeface="Times New Roman" pitchFamily="18" charset="0"/>
                <a:cs typeface="Times New Roman" pitchFamily="18" charset="0"/>
              </a:rPr>
              <a:t>Momordica</a:t>
            </a:r>
            <a:r>
              <a:rPr lang="en-US" b="1" i="1" dirty="0" smtClean="0">
                <a:latin typeface="Times New Roman" pitchFamily="18" charset="0"/>
                <a:cs typeface="Times New Roman" pitchFamily="18" charset="0"/>
              </a:rPr>
              <a:t> </a:t>
            </a:r>
            <a:r>
              <a:rPr lang="en-US" b="1" i="1" dirty="0" err="1">
                <a:latin typeface="Times New Roman" pitchFamily="18" charset="0"/>
                <a:cs typeface="Times New Roman" pitchFamily="18" charset="0"/>
              </a:rPr>
              <a:t>charantia</a:t>
            </a:r>
            <a:r>
              <a:rPr lang="en-US" dirty="0">
                <a:latin typeface="Times New Roman" pitchFamily="18" charset="0"/>
                <a:cs typeface="Times New Roman" pitchFamily="18" charset="0"/>
              </a:rPr>
              <a:t>, family </a:t>
            </a:r>
            <a:r>
              <a:rPr lang="en-US" dirty="0" err="1">
                <a:latin typeface="Times New Roman" pitchFamily="18" charset="0"/>
                <a:cs typeface="Times New Roman" pitchFamily="18" charset="0"/>
              </a:rPr>
              <a:t>Cucurbitaceae</a:t>
            </a:r>
            <a:r>
              <a:rPr lang="en-US" dirty="0">
                <a:latin typeface="Times New Roman" pitchFamily="18" charset="0"/>
                <a:cs typeface="Times New Roman" pitchFamily="18" charset="0"/>
              </a:rPr>
              <a:t>, known in </a:t>
            </a:r>
            <a:r>
              <a:rPr lang="en-US" dirty="0" smtClean="0">
                <a:latin typeface="Times New Roman" pitchFamily="18" charset="0"/>
                <a:cs typeface="Times New Roman" pitchFamily="18" charset="0"/>
              </a:rPr>
              <a:t>India as </a:t>
            </a:r>
            <a:r>
              <a:rPr lang="en-US" dirty="0" err="1">
                <a:latin typeface="Times New Roman" pitchFamily="18" charset="0"/>
                <a:cs typeface="Times New Roman" pitchFamily="18" charset="0"/>
              </a:rPr>
              <a:t>karela</a:t>
            </a:r>
            <a:r>
              <a:rPr lang="en-US" dirty="0">
                <a:latin typeface="Times New Roman" pitchFamily="18" charset="0"/>
                <a:cs typeface="Times New Roman" pitchFamily="18" charset="0"/>
              </a:rPr>
              <a:t> is used in the form of extracts and health </a:t>
            </a:r>
            <a:r>
              <a:rPr lang="en-US" dirty="0" smtClean="0">
                <a:latin typeface="Times New Roman" pitchFamily="18" charset="0"/>
                <a:cs typeface="Times New Roman" pitchFamily="18" charset="0"/>
              </a:rPr>
              <a:t>drinks as </a:t>
            </a:r>
            <a:r>
              <a:rPr lang="en-US" dirty="0">
                <a:latin typeface="Times New Roman" pitchFamily="18" charset="0"/>
                <a:cs typeface="Times New Roman" pitchFamily="18" charset="0"/>
              </a:rPr>
              <a:t>an </a:t>
            </a:r>
            <a:r>
              <a:rPr lang="en-US" dirty="0" err="1">
                <a:latin typeface="Times New Roman" pitchFamily="18" charset="0"/>
                <a:cs typeface="Times New Roman" pitchFamily="18" charset="0"/>
              </a:rPr>
              <a:t>antidiabetic</a:t>
            </a:r>
            <a:r>
              <a:rPr lang="en-US" dirty="0">
                <a:latin typeface="Times New Roman" pitchFamily="18" charset="0"/>
                <a:cs typeface="Times New Roman" pitchFamily="18" charset="0"/>
              </a:rPr>
              <a:t> agent.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alcoholic extract of </a:t>
            </a:r>
            <a:r>
              <a:rPr lang="en-US" dirty="0" err="1" smtClean="0">
                <a:latin typeface="Times New Roman" pitchFamily="18" charset="0"/>
                <a:cs typeface="Times New Roman" pitchFamily="18" charset="0"/>
              </a:rPr>
              <a:t>karela</a:t>
            </a:r>
            <a:r>
              <a:rPr lang="en-US" dirty="0" smtClean="0">
                <a:latin typeface="Times New Roman" pitchFamily="18" charset="0"/>
                <a:cs typeface="Times New Roman" pitchFamily="18" charset="0"/>
              </a:rPr>
              <a:t> pulp </a:t>
            </a:r>
            <a:r>
              <a:rPr lang="en-US" dirty="0">
                <a:latin typeface="Times New Roman" pitchFamily="18" charset="0"/>
                <a:cs typeface="Times New Roman" pitchFamily="18" charset="0"/>
              </a:rPr>
              <a:t>demonstrates a significant hypoglycemic activity </a:t>
            </a:r>
            <a:r>
              <a:rPr lang="en-US" dirty="0" smtClean="0">
                <a:latin typeface="Times New Roman" pitchFamily="18" charset="0"/>
                <a:cs typeface="Times New Roman" pitchFamily="18" charset="0"/>
              </a:rPr>
              <a:t>in various </a:t>
            </a:r>
            <a:r>
              <a:rPr lang="en-US" dirty="0">
                <a:latin typeface="Times New Roman" pitchFamily="18" charset="0"/>
                <a:cs typeface="Times New Roman" pitchFamily="18" charset="0"/>
              </a:rPr>
              <a:t>experimental models of diabetes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Momordica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antidiabetics</a:t>
            </a:r>
            <a:r>
              <a:rPr lang="en-US" dirty="0">
                <a:latin typeface="Times New Roman" pitchFamily="18" charset="0"/>
                <a:cs typeface="Times New Roman" pitchFamily="18" charset="0"/>
              </a:rPr>
              <a:t> activity could be partly </a:t>
            </a:r>
            <a:r>
              <a:rPr lang="en-US" dirty="0" smtClean="0">
                <a:latin typeface="Times New Roman" pitchFamily="18" charset="0"/>
                <a:cs typeface="Times New Roman" pitchFamily="18" charset="0"/>
              </a:rPr>
              <a:t>attributed to </a:t>
            </a:r>
            <a:r>
              <a:rPr lang="en-US" dirty="0">
                <a:latin typeface="Times New Roman" pitchFamily="18" charset="0"/>
                <a:cs typeface="Times New Roman" pitchFamily="18" charset="0"/>
              </a:rPr>
              <a:t>increased glucose utilization in the liver rather than </a:t>
            </a:r>
            <a:r>
              <a:rPr lang="en-US" dirty="0" smtClean="0">
                <a:latin typeface="Times New Roman" pitchFamily="18" charset="0"/>
                <a:cs typeface="Times New Roman" pitchFamily="18" charset="0"/>
              </a:rPr>
              <a:t>an insulin </a:t>
            </a:r>
            <a:r>
              <a:rPr lang="en-US" dirty="0">
                <a:latin typeface="Times New Roman" pitchFamily="18" charset="0"/>
                <a:cs typeface="Times New Roman" pitchFamily="18" charset="0"/>
              </a:rPr>
              <a:t>secretion effect.</a:t>
            </a:r>
          </a:p>
        </p:txBody>
      </p:sp>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err="1">
                <a:latin typeface="Times New Roman" pitchFamily="18" charset="0"/>
                <a:cs typeface="Times New Roman" pitchFamily="18" charset="0"/>
              </a:rPr>
              <a:t>Momordica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charantia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78128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Lycopene </a:t>
            </a:r>
            <a:r>
              <a:rPr lang="en-US" dirty="0">
                <a:latin typeface="Times New Roman" pitchFamily="18" charset="0"/>
                <a:cs typeface="Times New Roman" pitchFamily="18" charset="0"/>
              </a:rPr>
              <a:t>is a carotenoid principle present in </a:t>
            </a:r>
            <a:r>
              <a:rPr lang="en-US" dirty="0" err="1" smtClean="0">
                <a:latin typeface="Times New Roman" pitchFamily="18" charset="0"/>
                <a:cs typeface="Times New Roman" pitchFamily="18" charset="0"/>
              </a:rPr>
              <a:t>lycopersicon</a:t>
            </a:r>
            <a:r>
              <a:rPr lang="en-US" dirty="0" smtClean="0">
                <a:latin typeface="Times New Roman" pitchFamily="18" charset="0"/>
                <a:cs typeface="Times New Roman" pitchFamily="18" charset="0"/>
              </a:rPr>
              <a:t>, family </a:t>
            </a:r>
            <a:r>
              <a:rPr lang="en-US" dirty="0" err="1">
                <a:latin typeface="Times New Roman" pitchFamily="18" charset="0"/>
                <a:cs typeface="Times New Roman" pitchFamily="18" charset="0"/>
              </a:rPr>
              <a:t>Solanaceae</a:t>
            </a:r>
            <a:r>
              <a:rPr lang="en-US" dirty="0">
                <a:latin typeface="Times New Roman" pitchFamily="18" charset="0"/>
                <a:cs typeface="Times New Roman" pitchFamily="18" charset="0"/>
              </a:rPr>
              <a:t> known throughout the world as tomato.</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Clinical </a:t>
            </a:r>
            <a:r>
              <a:rPr lang="en-US" dirty="0">
                <a:latin typeface="Times New Roman" pitchFamily="18" charset="0"/>
                <a:cs typeface="Times New Roman" pitchFamily="18" charset="0"/>
              </a:rPr>
              <a:t>studies have indicated that lycopene </a:t>
            </a:r>
            <a:r>
              <a:rPr lang="en-US" dirty="0" smtClean="0">
                <a:latin typeface="Times New Roman" pitchFamily="18" charset="0"/>
                <a:cs typeface="Times New Roman" pitchFamily="18" charset="0"/>
              </a:rPr>
              <a:t>significantly lowered </a:t>
            </a:r>
            <a:r>
              <a:rPr lang="en-US" dirty="0">
                <a:latin typeface="Times New Roman" pitchFamily="18" charset="0"/>
                <a:cs typeface="Times New Roman" pitchFamily="18" charset="0"/>
              </a:rPr>
              <a:t>the risk of prostate cancer</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candidates </a:t>
            </a:r>
            <a:r>
              <a:rPr lang="en-US" dirty="0" smtClean="0">
                <a:latin typeface="Times New Roman" pitchFamily="18" charset="0"/>
                <a:cs typeface="Times New Roman" pitchFamily="18" charset="0"/>
              </a:rPr>
              <a:t>that consumed </a:t>
            </a:r>
            <a:r>
              <a:rPr lang="en-US" dirty="0">
                <a:latin typeface="Times New Roman" pitchFamily="18" charset="0"/>
                <a:cs typeface="Times New Roman" pitchFamily="18" charset="0"/>
              </a:rPr>
              <a:t>processed tomato products about 10 times </a:t>
            </a:r>
            <a:r>
              <a:rPr lang="en-US" dirty="0" smtClean="0">
                <a:latin typeface="Times New Roman" pitchFamily="18" charset="0"/>
                <a:cs typeface="Times New Roman" pitchFamily="18" charset="0"/>
              </a:rPr>
              <a:t>per week </a:t>
            </a:r>
            <a:r>
              <a:rPr lang="en-US" dirty="0">
                <a:latin typeface="Times New Roman" pitchFamily="18" charset="0"/>
                <a:cs typeface="Times New Roman" pitchFamily="18" charset="0"/>
              </a:rPr>
              <a:t>had less than one-half the risk of developing </a:t>
            </a:r>
            <a:r>
              <a:rPr lang="en-US" dirty="0" smtClean="0">
                <a:latin typeface="Times New Roman" pitchFamily="18" charset="0"/>
                <a:cs typeface="Times New Roman" pitchFamily="18" charset="0"/>
              </a:rPr>
              <a:t>prostate </a:t>
            </a:r>
            <a:r>
              <a:rPr lang="en-US" dirty="0">
                <a:latin typeface="Times New Roman" pitchFamily="18" charset="0"/>
                <a:cs typeface="Times New Roman" pitchFamily="18" charset="0"/>
              </a:rPr>
              <a:t>cancer. </a:t>
            </a: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Tomato </a:t>
            </a:r>
            <a:r>
              <a:rPr lang="en-US" dirty="0" err="1">
                <a:latin typeface="Times New Roman" pitchFamily="18" charset="0"/>
                <a:cs typeface="Times New Roman" pitchFamily="18" charset="0"/>
              </a:rPr>
              <a:t>lycopenes</a:t>
            </a:r>
            <a:r>
              <a:rPr lang="en-US" dirty="0"/>
              <a:t/>
            </a:r>
            <a:br>
              <a:rPr lang="en-US" dirty="0"/>
            </a:br>
            <a:endParaRPr lang="en-US" dirty="0"/>
          </a:p>
        </p:txBody>
      </p:sp>
    </p:spTree>
    <p:extLst>
      <p:ext uri="{BB962C8B-B14F-4D97-AF65-F5344CB8AC3E}">
        <p14:creationId xmlns:p14="http://schemas.microsoft.com/office/powerpoint/2010/main" xmlns="" val="3101434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latin typeface="Times New Roman" pitchFamily="18" charset="0"/>
                <a:cs typeface="Times New Roman" pitchFamily="18" charset="0"/>
              </a:rPr>
              <a:t>Lycopene activity is likely to be related to its antioxidant function because lycopene has been reported to be the most efficient quencher of singlet oxygen in biological system.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Lycopene </a:t>
            </a:r>
            <a:r>
              <a:rPr lang="en-US" dirty="0">
                <a:latin typeface="Times New Roman" pitchFamily="18" charset="0"/>
                <a:cs typeface="Times New Roman" pitchFamily="18" charset="0"/>
              </a:rPr>
              <a:t>has also been shown to reduce risk of other types of cancers of digestive tract, pancreas, cervix, bladder and skin. Recently, it has been proved that </a:t>
            </a:r>
            <a:r>
              <a:rPr lang="en-US" dirty="0" smtClean="0">
                <a:latin typeface="Times New Roman" pitchFamily="18" charset="0"/>
                <a:cs typeface="Times New Roman" pitchFamily="18" charset="0"/>
              </a:rPr>
              <a:t>low plasma </a:t>
            </a:r>
            <a:r>
              <a:rPr lang="en-US" dirty="0">
                <a:latin typeface="Times New Roman" pitchFamily="18" charset="0"/>
                <a:cs typeface="Times New Roman" pitchFamily="18" charset="0"/>
              </a:rPr>
              <a:t>lycopene levels may be an independent risk factor for lung cancers especially in smokers</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196325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533400"/>
            <a:ext cx="8991600" cy="5016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7784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lnSpcReduction="10000"/>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tuber of </a:t>
            </a:r>
            <a:r>
              <a:rPr lang="en-US" b="1" i="1" dirty="0">
                <a:latin typeface="Times New Roman" pitchFamily="18" charset="0"/>
                <a:cs typeface="Times New Roman" pitchFamily="18" charset="0"/>
              </a:rPr>
              <a:t>Curcuma longa</a:t>
            </a:r>
            <a:r>
              <a:rPr lang="en-US" dirty="0">
                <a:latin typeface="Times New Roman" pitchFamily="18" charset="0"/>
                <a:cs typeface="Times New Roman" pitchFamily="18" charset="0"/>
              </a:rPr>
              <a:t>, family </a:t>
            </a:r>
            <a:r>
              <a:rPr lang="en-US" dirty="0" err="1" smtClean="0">
                <a:latin typeface="Times New Roman" pitchFamily="18" charset="0"/>
                <a:cs typeface="Times New Roman" pitchFamily="18" charset="0"/>
              </a:rPr>
              <a:t>Zingiberaceae</a:t>
            </a:r>
            <a:r>
              <a:rPr lang="en-US" dirty="0" smtClean="0">
                <a:latin typeface="Times New Roman" pitchFamily="18" charset="0"/>
                <a:cs typeface="Times New Roman" pitchFamily="18" charset="0"/>
              </a:rPr>
              <a:t> known as </a:t>
            </a:r>
            <a:r>
              <a:rPr lang="en-US" dirty="0">
                <a:latin typeface="Times New Roman" pitchFamily="18" charset="0"/>
                <a:cs typeface="Times New Roman" pitchFamily="18" charset="0"/>
              </a:rPr>
              <a:t>turmeric is used as a spice in the culinary all over </a:t>
            </a:r>
            <a:r>
              <a:rPr lang="en-US" dirty="0" smtClean="0">
                <a:latin typeface="Times New Roman" pitchFamily="18" charset="0"/>
                <a:cs typeface="Times New Roman" pitchFamily="18" charset="0"/>
              </a:rPr>
              <a:t>the world.</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contains </a:t>
            </a:r>
            <a:r>
              <a:rPr lang="en-US" dirty="0" err="1">
                <a:latin typeface="Times New Roman" pitchFamily="18" charset="0"/>
                <a:cs typeface="Times New Roman" pitchFamily="18" charset="0"/>
              </a:rPr>
              <a:t>diaryl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heptanoid</a:t>
            </a:r>
            <a:r>
              <a:rPr lang="en-US" dirty="0">
                <a:latin typeface="Times New Roman" pitchFamily="18" charset="0"/>
                <a:cs typeface="Times New Roman" pitchFamily="18" charset="0"/>
              </a:rPr>
              <a:t> compounds </a:t>
            </a:r>
            <a:r>
              <a:rPr lang="en-US" dirty="0" smtClean="0">
                <a:latin typeface="Times New Roman" pitchFamily="18" charset="0"/>
                <a:cs typeface="Times New Roman" pitchFamily="18" charset="0"/>
              </a:rPr>
              <a:t>consisting mainly </a:t>
            </a:r>
            <a:r>
              <a:rPr lang="en-US" dirty="0" err="1">
                <a:latin typeface="Times New Roman" pitchFamily="18" charset="0"/>
                <a:cs typeface="Times New Roman" pitchFamily="18" charset="0"/>
              </a:rPr>
              <a:t>curcumin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desmethoxycurcumin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bisdesmethoxycurcumin</a:t>
            </a:r>
            <a:r>
              <a:rPr lang="en-US" dirty="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Curcumin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has been shown to </a:t>
            </a:r>
            <a:r>
              <a:rPr lang="en-US" dirty="0" smtClean="0">
                <a:latin typeface="Times New Roman" pitchFamily="18" charset="0"/>
                <a:cs typeface="Times New Roman" pitchFamily="18" charset="0"/>
              </a:rPr>
              <a:t>protect the </a:t>
            </a:r>
            <a:r>
              <a:rPr lang="en-US" dirty="0">
                <a:latin typeface="Times New Roman" pitchFamily="18" charset="0"/>
                <a:cs typeface="Times New Roman" pitchFamily="18" charset="0"/>
              </a:rPr>
              <a:t>experimental animals against decrease in heartbeat </a:t>
            </a:r>
            <a:r>
              <a:rPr lang="en-US" dirty="0" smtClean="0">
                <a:latin typeface="Times New Roman" pitchFamily="18" charset="0"/>
                <a:cs typeface="Times New Roman" pitchFamily="18" charset="0"/>
              </a:rPr>
              <a:t>rate, blood </a:t>
            </a:r>
            <a:r>
              <a:rPr lang="en-US" dirty="0">
                <a:latin typeface="Times New Roman" pitchFamily="18" charset="0"/>
                <a:cs typeface="Times New Roman" pitchFamily="18" charset="0"/>
              </a:rPr>
              <a:t>pressure and biochemical </a:t>
            </a:r>
            <a:r>
              <a:rPr lang="en-US" dirty="0" smtClean="0">
                <a:latin typeface="Times New Roman" pitchFamily="18" charset="0"/>
                <a:cs typeface="Times New Roman" pitchFamily="18" charset="0"/>
              </a:rPr>
              <a:t>changes.</a:t>
            </a:r>
          </a:p>
          <a:p>
            <a:pPr algn="just"/>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Turmeric </a:t>
            </a:r>
            <a:r>
              <a:rPr lang="en-US" dirty="0" err="1">
                <a:latin typeface="Times New Roman" pitchFamily="18" charset="0"/>
                <a:cs typeface="Times New Roman" pitchFamily="18" charset="0"/>
              </a:rPr>
              <a:t>curcuminoids</a:t>
            </a:r>
            <a:r>
              <a:rPr lang="en-US" dirty="0"/>
              <a:t/>
            </a:r>
            <a:br>
              <a:rPr lang="en-US" dirty="0"/>
            </a:br>
            <a:endParaRPr lang="en-US" dirty="0"/>
          </a:p>
        </p:txBody>
      </p:sp>
    </p:spTree>
    <p:extLst>
      <p:ext uri="{BB962C8B-B14F-4D97-AF65-F5344CB8AC3E}">
        <p14:creationId xmlns:p14="http://schemas.microsoft.com/office/powerpoint/2010/main" xmlns="" val="2813128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latin typeface="Times New Roman" pitchFamily="18" charset="0"/>
                <a:cs typeface="Times New Roman" pitchFamily="18" charset="0"/>
              </a:rPr>
              <a:t> It also demonstrates significant </a:t>
            </a:r>
            <a:r>
              <a:rPr lang="en-US" dirty="0" err="1">
                <a:latin typeface="Times New Roman" pitchFamily="18" charset="0"/>
                <a:cs typeface="Times New Roman" pitchFamily="18" charset="0"/>
              </a:rPr>
              <a:t>hepato</a:t>
            </a:r>
            <a:r>
              <a:rPr lang="en-US" dirty="0">
                <a:latin typeface="Times New Roman" pitchFamily="18" charset="0"/>
                <a:cs typeface="Times New Roman" pitchFamily="18" charset="0"/>
              </a:rPr>
              <a:t>-protective activity. It is used as condiment, </a:t>
            </a:r>
            <a:r>
              <a:rPr lang="en-US" dirty="0" err="1">
                <a:latin typeface="Times New Roman" pitchFamily="18" charset="0"/>
                <a:cs typeface="Times New Roman" pitchFamily="18" charset="0"/>
              </a:rPr>
              <a:t>colouring</a:t>
            </a:r>
            <a:r>
              <a:rPr lang="en-US" dirty="0">
                <a:latin typeface="Times New Roman" pitchFamily="18" charset="0"/>
                <a:cs typeface="Times New Roman" pitchFamily="18" charset="0"/>
              </a:rPr>
              <a:t> agent, and as a drug in various condition in various traditional systems of medicine.</a:t>
            </a:r>
          </a:p>
          <a:p>
            <a:pPr marL="109728"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Recent </a:t>
            </a:r>
            <a:r>
              <a:rPr lang="en-US" dirty="0">
                <a:latin typeface="Times New Roman" pitchFamily="18" charset="0"/>
                <a:cs typeface="Times New Roman" pitchFamily="18" charset="0"/>
              </a:rPr>
              <a:t>findings indicate the potential of turmeric as an </a:t>
            </a:r>
            <a:r>
              <a:rPr lang="en-US" dirty="0" smtClean="0">
                <a:latin typeface="Times New Roman" pitchFamily="18" charset="0"/>
                <a:cs typeface="Times New Roman" pitchFamily="18" charset="0"/>
              </a:rPr>
              <a:t>inhibitors </a:t>
            </a:r>
            <a:r>
              <a:rPr lang="en-US" dirty="0">
                <a:latin typeface="Times New Roman" pitchFamily="18" charset="0"/>
                <a:cs typeface="Times New Roman" pitchFamily="18" charset="0"/>
              </a:rPr>
              <a:t>of </a:t>
            </a:r>
            <a:r>
              <a:rPr lang="en-US" dirty="0" err="1">
                <a:latin typeface="Times New Roman" pitchFamily="18" charset="0"/>
                <a:cs typeface="Times New Roman" pitchFamily="18" charset="0"/>
              </a:rPr>
              <a:t>integrase</a:t>
            </a:r>
            <a:r>
              <a:rPr lang="en-US" dirty="0">
                <a:latin typeface="Times New Roman" pitchFamily="18" charset="0"/>
                <a:cs typeface="Times New Roman" pitchFamily="18" charset="0"/>
              </a:rPr>
              <a:t> enzyme of HIV virus</a:t>
            </a:r>
          </a:p>
        </p:txBody>
      </p:sp>
    </p:spTree>
    <p:extLst>
      <p:ext uri="{BB962C8B-B14F-4D97-AF65-F5344CB8AC3E}">
        <p14:creationId xmlns:p14="http://schemas.microsoft.com/office/powerpoint/2010/main" xmlns="" val="2946226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a:bodyPr>
          <a:lstStyle/>
          <a:p>
            <a:pPr algn="just"/>
            <a:r>
              <a:rPr lang="en-US" dirty="0" smtClean="0">
                <a:latin typeface="Times New Roman" pitchFamily="18" charset="0"/>
                <a:cs typeface="Times New Roman" pitchFamily="18" charset="0"/>
              </a:rPr>
              <a:t>Black </a:t>
            </a:r>
            <a:r>
              <a:rPr lang="en-US" dirty="0">
                <a:latin typeface="Times New Roman" pitchFamily="18" charset="0"/>
                <a:cs typeface="Times New Roman" pitchFamily="18" charset="0"/>
              </a:rPr>
              <a:t>cohosh consists of roots and rhizomes of </a:t>
            </a:r>
            <a:r>
              <a:rPr lang="en-US" i="1" dirty="0" err="1" smtClean="0">
                <a:solidFill>
                  <a:srgbClr val="FF0000"/>
                </a:solidFill>
                <a:latin typeface="Times New Roman" pitchFamily="18" charset="0"/>
                <a:cs typeface="Times New Roman" pitchFamily="18" charset="0"/>
              </a:rPr>
              <a:t>Cimicifuge</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racemosa</a:t>
            </a:r>
            <a:r>
              <a:rPr lang="en-US" dirty="0">
                <a:latin typeface="Times New Roman" pitchFamily="18" charset="0"/>
                <a:cs typeface="Times New Roman" pitchFamily="18" charset="0"/>
              </a:rPr>
              <a:t>, family </a:t>
            </a:r>
            <a:r>
              <a:rPr lang="en-US" dirty="0" err="1">
                <a:latin typeface="Times New Roman" pitchFamily="18" charset="0"/>
                <a:cs typeface="Times New Roman" pitchFamily="18" charset="0"/>
              </a:rPr>
              <a:t>Rananculaceae</a:t>
            </a:r>
            <a:r>
              <a:rPr lang="en-US" dirty="0">
                <a:latin typeface="Times New Roman" pitchFamily="18" charset="0"/>
                <a:cs typeface="Times New Roman" pitchFamily="18" charset="0"/>
              </a:rPr>
              <a:t> is also known as </a:t>
            </a:r>
            <a:r>
              <a:rPr lang="en-US" b="1" dirty="0" smtClean="0">
                <a:latin typeface="Times New Roman" pitchFamily="18" charset="0"/>
                <a:cs typeface="Times New Roman" pitchFamily="18" charset="0"/>
              </a:rPr>
              <a:t>Black snake root </a:t>
            </a:r>
            <a:r>
              <a:rPr lang="en-US" dirty="0">
                <a:latin typeface="Times New Roman" pitchFamily="18" charset="0"/>
                <a:cs typeface="Times New Roman" pitchFamily="18" charset="0"/>
              </a:rPr>
              <a:t>and is listed by the Food and Drug </a:t>
            </a:r>
            <a:r>
              <a:rPr lang="en-US" dirty="0" smtClean="0">
                <a:latin typeface="Times New Roman" pitchFamily="18" charset="0"/>
                <a:cs typeface="Times New Roman" pitchFamily="18" charset="0"/>
              </a:rPr>
              <a:t>Administration (FDA</a:t>
            </a:r>
            <a:r>
              <a:rPr lang="en-US" dirty="0">
                <a:latin typeface="Times New Roman" pitchFamily="18" charset="0"/>
                <a:cs typeface="Times New Roman" pitchFamily="18" charset="0"/>
              </a:rPr>
              <a:t>) as a herb of unlimited safety</a:t>
            </a:r>
            <a:r>
              <a:rPr lang="en-US" dirty="0" smtClean="0">
                <a:latin typeface="Times New Roman" pitchFamily="18" charset="0"/>
                <a:cs typeface="Times New Roman" pitchFamily="18" charset="0"/>
              </a:rPr>
              <a:t>.</a:t>
            </a: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Black </a:t>
            </a:r>
            <a:r>
              <a:rPr lang="en-US" dirty="0">
                <a:latin typeface="Times New Roman" pitchFamily="18" charset="0"/>
                <a:cs typeface="Times New Roman" pitchFamily="18" charset="0"/>
              </a:rPr>
              <a:t>cohosh </a:t>
            </a:r>
            <a:r>
              <a:rPr lang="en-US" dirty="0" smtClean="0">
                <a:latin typeface="Times New Roman" pitchFamily="18" charset="0"/>
                <a:cs typeface="Times New Roman" pitchFamily="18" charset="0"/>
              </a:rPr>
              <a:t>roots and </a:t>
            </a:r>
            <a:r>
              <a:rPr lang="en-US" dirty="0">
                <a:latin typeface="Times New Roman" pitchFamily="18" charset="0"/>
                <a:cs typeface="Times New Roman" pitchFamily="18" charset="0"/>
              </a:rPr>
              <a:t>rhizomes contain </a:t>
            </a:r>
            <a:r>
              <a:rPr lang="en-US" dirty="0" err="1">
                <a:latin typeface="Times New Roman" pitchFamily="18" charset="0"/>
                <a:cs typeface="Times New Roman" pitchFamily="18" charset="0"/>
              </a:rPr>
              <a:t>quinolizidine</a:t>
            </a:r>
            <a:r>
              <a:rPr lang="en-US" dirty="0">
                <a:latin typeface="Times New Roman" pitchFamily="18" charset="0"/>
                <a:cs typeface="Times New Roman" pitchFamily="18" charset="0"/>
              </a:rPr>
              <a:t> alkaloid </a:t>
            </a:r>
            <a:r>
              <a:rPr lang="en-US" dirty="0" smtClean="0">
                <a:latin typeface="Times New Roman" pitchFamily="18" charset="0"/>
                <a:cs typeface="Times New Roman" pitchFamily="18" charset="0"/>
              </a:rPr>
              <a:t>N-</a:t>
            </a:r>
            <a:r>
              <a:rPr lang="en-US" dirty="0" err="1" smtClean="0">
                <a:latin typeface="Times New Roman" pitchFamily="18" charset="0"/>
                <a:cs typeface="Times New Roman" pitchFamily="18" charset="0"/>
              </a:rPr>
              <a:t>methylcytisine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terpenoids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like </a:t>
            </a:r>
            <a:r>
              <a:rPr lang="en-US" dirty="0" err="1" smtClean="0">
                <a:latin typeface="Times New Roman" pitchFamily="18" charset="0"/>
                <a:cs typeface="Times New Roman" pitchFamily="18" charset="0"/>
              </a:rPr>
              <a:t>actein</a:t>
            </a:r>
            <a:r>
              <a:rPr lang="en-US" dirty="0" smtClean="0">
                <a:latin typeface="Times New Roman" pitchFamily="18" charset="0"/>
                <a:cs typeface="Times New Roman" pitchFamily="18" charset="0"/>
              </a:rPr>
              <a:t>, tannins </a:t>
            </a:r>
            <a:r>
              <a:rPr lang="en-US" dirty="0">
                <a:latin typeface="Times New Roman" pitchFamily="18" charset="0"/>
                <a:cs typeface="Times New Roman" pitchFamily="18" charset="0"/>
              </a:rPr>
              <a:t>and 15–20% of </a:t>
            </a:r>
            <a:r>
              <a:rPr lang="en-US" dirty="0" err="1">
                <a:latin typeface="Times New Roman" pitchFamily="18" charset="0"/>
                <a:cs typeface="Times New Roman" pitchFamily="18" charset="0"/>
              </a:rPr>
              <a:t>cimicifugin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Black </a:t>
            </a:r>
            <a:r>
              <a:rPr lang="en-US" dirty="0">
                <a:latin typeface="Times New Roman" pitchFamily="18" charset="0"/>
                <a:cs typeface="Times New Roman" pitchFamily="18" charset="0"/>
              </a:rPr>
              <a:t>cohosh</a:t>
            </a:r>
            <a:r>
              <a:rPr lang="en-US" dirty="0"/>
              <a:t/>
            </a:r>
            <a:br>
              <a:rPr lang="en-US" dirty="0"/>
            </a:br>
            <a:endParaRPr lang="en-US" dirty="0"/>
          </a:p>
        </p:txBody>
      </p:sp>
    </p:spTree>
    <p:extLst>
      <p:ext uri="{BB962C8B-B14F-4D97-AF65-F5344CB8AC3E}">
        <p14:creationId xmlns:p14="http://schemas.microsoft.com/office/powerpoint/2010/main" xmlns="" val="34062163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lgn="just"/>
            <a:r>
              <a:rPr lang="en-US" dirty="0">
                <a:latin typeface="Times New Roman" pitchFamily="18" charset="0"/>
                <a:cs typeface="Times New Roman" pitchFamily="18" charset="0"/>
              </a:rPr>
              <a:t>Black cohosh is stated to possess </a:t>
            </a:r>
            <a:r>
              <a:rPr lang="en-US" dirty="0" err="1">
                <a:latin typeface="Times New Roman" pitchFamily="18" charset="0"/>
                <a:cs typeface="Times New Roman" pitchFamily="18" charset="0"/>
              </a:rPr>
              <a:t>antirheumatic</a:t>
            </a:r>
            <a:r>
              <a:rPr lang="en-US" dirty="0">
                <a:latin typeface="Times New Roman" pitchFamily="18" charset="0"/>
                <a:cs typeface="Times New Roman" pitchFamily="18" charset="0"/>
              </a:rPr>
              <a:t>, antitussive, </a:t>
            </a:r>
            <a:r>
              <a:rPr lang="en-US" dirty="0" smtClean="0">
                <a:latin typeface="Times New Roman" pitchFamily="18" charset="0"/>
                <a:cs typeface="Times New Roman" pitchFamily="18" charset="0"/>
              </a:rPr>
              <a:t>sedative.</a:t>
            </a:r>
          </a:p>
          <a:p>
            <a:pPr marL="109728" indent="0"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has been used for intercostal myalgia, sciatica, whooping cough, </a:t>
            </a:r>
            <a:r>
              <a:rPr lang="en-US" dirty="0" err="1">
                <a:latin typeface="Times New Roman" pitchFamily="18" charset="0"/>
                <a:cs typeface="Times New Roman" pitchFamily="18" charset="0"/>
              </a:rPr>
              <a:t>dysmenorrhoea</a:t>
            </a:r>
            <a:r>
              <a:rPr lang="en-US" dirty="0">
                <a:latin typeface="Times New Roman" pitchFamily="18" charset="0"/>
                <a:cs typeface="Times New Roman" pitchFamily="18" charset="0"/>
              </a:rPr>
              <a:t> and specially for rheumatism and rheumatoid arthritis.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has shown promises in reducing </a:t>
            </a:r>
            <a:r>
              <a:rPr lang="en-US" dirty="0" err="1">
                <a:latin typeface="Times New Roman" pitchFamily="18" charset="0"/>
                <a:cs typeface="Times New Roman" pitchFamily="18" charset="0"/>
              </a:rPr>
              <a:t>leutinizing</a:t>
            </a:r>
            <a:r>
              <a:rPr lang="en-US" dirty="0">
                <a:latin typeface="Times New Roman" pitchFamily="18" charset="0"/>
                <a:cs typeface="Times New Roman" pitchFamily="18" charset="0"/>
              </a:rPr>
              <a:t> hormone levels which are thought to be responsible for postmenopausal symptoms.</a:t>
            </a:r>
          </a:p>
          <a:p>
            <a:pPr marL="109728" indent="0">
              <a:buNone/>
            </a:pPr>
            <a:endParaRPr lang="en-US" dirty="0"/>
          </a:p>
        </p:txBody>
      </p:sp>
    </p:spTree>
    <p:extLst>
      <p:ext uri="{BB962C8B-B14F-4D97-AF65-F5344CB8AC3E}">
        <p14:creationId xmlns:p14="http://schemas.microsoft.com/office/powerpoint/2010/main" xmlns="" val="2693891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534400" cy="5029200"/>
          </a:xfrm>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Fenugreek seeds obtained from </a:t>
            </a:r>
            <a:r>
              <a:rPr lang="en-US" i="1" dirty="0" err="1" smtClean="0">
                <a:solidFill>
                  <a:srgbClr val="FF0000"/>
                </a:solidFill>
                <a:latin typeface="Times New Roman" pitchFamily="18" charset="0"/>
                <a:cs typeface="Times New Roman" pitchFamily="18" charset="0"/>
              </a:rPr>
              <a:t>Trigonella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foenum-graecum</a:t>
            </a:r>
            <a:r>
              <a:rPr lang="en-US" dirty="0" smtClean="0">
                <a:latin typeface="Times New Roman" pitchFamily="18" charset="0"/>
                <a:cs typeface="Times New Roman" pitchFamily="18" charset="0"/>
              </a:rPr>
              <a:t>, family </a:t>
            </a:r>
            <a:r>
              <a:rPr lang="en-US" dirty="0" err="1">
                <a:latin typeface="Times New Roman" pitchFamily="18" charset="0"/>
                <a:cs typeface="Times New Roman" pitchFamily="18" charset="0"/>
              </a:rPr>
              <a:t>Leguminosae</a:t>
            </a:r>
            <a:r>
              <a:rPr lang="en-US" dirty="0">
                <a:latin typeface="Times New Roman" pitchFamily="18" charset="0"/>
                <a:cs typeface="Times New Roman" pitchFamily="18" charset="0"/>
              </a:rPr>
              <a:t> is an important food material as </a:t>
            </a:r>
            <a:r>
              <a:rPr lang="en-US" dirty="0" smtClean="0">
                <a:latin typeface="Times New Roman" pitchFamily="18" charset="0"/>
                <a:cs typeface="Times New Roman" pitchFamily="18" charset="0"/>
              </a:rPr>
              <a:t>well as drug.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Fenugreek seeds contain </a:t>
            </a:r>
            <a:r>
              <a:rPr lang="en-US" dirty="0">
                <a:latin typeface="Times New Roman" pitchFamily="18" charset="0"/>
                <a:cs typeface="Times New Roman" pitchFamily="18" charset="0"/>
              </a:rPr>
              <a:t>variety of constituents, such as alkaloids, </a:t>
            </a:r>
            <a:r>
              <a:rPr lang="en-US" dirty="0" smtClean="0">
                <a:latin typeface="Times New Roman" pitchFamily="18" charset="0"/>
                <a:cs typeface="Times New Roman" pitchFamily="18" charset="0"/>
              </a:rPr>
              <a:t>flavonoids, </a:t>
            </a:r>
            <a:r>
              <a:rPr lang="en-US" dirty="0" err="1" smtClean="0">
                <a:latin typeface="Times New Roman" pitchFamily="18" charset="0"/>
                <a:cs typeface="Times New Roman" pitchFamily="18" charset="0"/>
              </a:rPr>
              <a:t>coumarins</a:t>
            </a:r>
            <a:r>
              <a:rPr lang="en-US" dirty="0">
                <a:latin typeface="Times New Roman" pitchFamily="18" charset="0"/>
                <a:cs typeface="Times New Roman" pitchFamily="18" charset="0"/>
              </a:rPr>
              <a:t>, proteins and amino acids, steroidal </a:t>
            </a:r>
            <a:r>
              <a:rPr lang="en-US" dirty="0" err="1" smtClean="0">
                <a:latin typeface="Times New Roman" pitchFamily="18" charset="0"/>
                <a:cs typeface="Times New Roman" pitchFamily="18" charset="0"/>
              </a:rPr>
              <a:t>saponins</a:t>
            </a:r>
            <a:r>
              <a:rPr lang="en-US" dirty="0" smtClean="0">
                <a:latin typeface="Times New Roman" pitchFamily="18" charset="0"/>
                <a:cs typeface="Times New Roman" pitchFamily="18" charset="0"/>
              </a:rPr>
              <a:t>, vitamins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lipids. </a:t>
            </a:r>
            <a:r>
              <a:rPr lang="en-US" dirty="0" err="1">
                <a:latin typeface="Times New Roman" pitchFamily="18" charset="0"/>
                <a:cs typeface="Times New Roman" pitchFamily="18" charset="0"/>
              </a:rPr>
              <a:t>G</a:t>
            </a:r>
            <a:r>
              <a:rPr lang="en-US" dirty="0" err="1" smtClean="0">
                <a:latin typeface="Times New Roman" pitchFamily="18" charset="0"/>
                <a:cs typeface="Times New Roman" pitchFamily="18" charset="0"/>
              </a:rPr>
              <a:t>entianine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trigonelline</a:t>
            </a:r>
            <a:r>
              <a:rPr lang="en-US" dirty="0">
                <a:latin typeface="Times New Roman" pitchFamily="18" charset="0"/>
                <a:cs typeface="Times New Roman" pitchFamily="18" charset="0"/>
              </a:rPr>
              <a:t> are the major alkaloids. </a:t>
            </a:r>
            <a:endParaRPr lang="en-US" dirty="0" smtClean="0">
              <a:latin typeface="Times New Roman" pitchFamily="18" charset="0"/>
              <a:cs typeface="Times New Roman" pitchFamily="18" charset="0"/>
            </a:endParaRPr>
          </a:p>
          <a:p>
            <a:pPr marL="109728" indent="0">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Fenugreek</a:t>
            </a:r>
            <a:r>
              <a:rPr lang="en-US" dirty="0"/>
              <a:t/>
            </a:r>
            <a:br>
              <a:rPr lang="en-US" dirty="0"/>
            </a:br>
            <a:endParaRPr lang="en-US" dirty="0"/>
          </a:p>
        </p:txBody>
      </p:sp>
    </p:spTree>
    <p:extLst>
      <p:ext uri="{BB962C8B-B14F-4D97-AF65-F5344CB8AC3E}">
        <p14:creationId xmlns:p14="http://schemas.microsoft.com/office/powerpoint/2010/main" xmlns="" val="3900541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172200"/>
          </a:xfrm>
        </p:spPr>
        <p:txBody>
          <a:bodyPr>
            <a:normAutofit fontScale="92500" lnSpcReduction="20000"/>
          </a:bodyPr>
          <a:lstStyle/>
          <a:p>
            <a:pPr algn="just"/>
            <a:r>
              <a:rPr lang="en-US" dirty="0" smtClean="0">
                <a:latin typeface="Times New Roman" pitchFamily="18" charset="0"/>
                <a:cs typeface="Times New Roman" pitchFamily="18" charset="0"/>
              </a:rPr>
              <a:t>Fenugreek </a:t>
            </a:r>
            <a:r>
              <a:rPr lang="en-US" dirty="0">
                <a:latin typeface="Times New Roman" pitchFamily="18" charset="0"/>
                <a:cs typeface="Times New Roman" pitchFamily="18" charset="0"/>
              </a:rPr>
              <a:t>is listed by the Council of Europe as a natural source of food </a:t>
            </a:r>
            <a:r>
              <a:rPr lang="en-US" dirty="0" err="1" smtClean="0">
                <a:latin typeface="Times New Roman" pitchFamily="18" charset="0"/>
                <a:cs typeface="Times New Roman" pitchFamily="18" charset="0"/>
              </a:rPr>
              <a:t>flavouring</a:t>
            </a:r>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United States, fenugreek extracts are permitted in food.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Fenugreek </a:t>
            </a:r>
            <a:r>
              <a:rPr lang="en-US" dirty="0">
                <a:latin typeface="Times New Roman" pitchFamily="18" charset="0"/>
                <a:cs typeface="Times New Roman" pitchFamily="18" charset="0"/>
              </a:rPr>
              <a:t>is stated to possess mucilaginous demulcent, laxative, nutritive, expectorant and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properties.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Traditionally</a:t>
            </a:r>
            <a:r>
              <a:rPr lang="en-US" dirty="0">
                <a:latin typeface="Times New Roman" pitchFamily="18" charset="0"/>
                <a:cs typeface="Times New Roman" pitchFamily="18" charset="0"/>
              </a:rPr>
              <a:t>, it has been used in the treatment of anorexia, dyspepsia, </a:t>
            </a:r>
            <a:r>
              <a:rPr lang="en-US" dirty="0" smtClean="0">
                <a:latin typeface="Times New Roman" pitchFamily="18" charset="0"/>
                <a:cs typeface="Times New Roman" pitchFamily="18" charset="0"/>
              </a:rPr>
              <a:t>gastritis.</a:t>
            </a:r>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Fenugreek </a:t>
            </a:r>
            <a:r>
              <a:rPr lang="en-US" dirty="0">
                <a:latin typeface="Times New Roman" pitchFamily="18" charset="0"/>
                <a:cs typeface="Times New Roman" pitchFamily="18" charset="0"/>
              </a:rPr>
              <a:t>has found to be a potential </a:t>
            </a:r>
            <a:r>
              <a:rPr lang="en-US" dirty="0" err="1">
                <a:latin typeface="Times New Roman" pitchFamily="18" charset="0"/>
                <a:cs typeface="Times New Roman" pitchFamily="18" charset="0"/>
              </a:rPr>
              <a:t>hypoglycaemic</a:t>
            </a:r>
            <a:r>
              <a:rPr lang="en-US" dirty="0">
                <a:latin typeface="Times New Roman" pitchFamily="18" charset="0"/>
                <a:cs typeface="Times New Roman" pitchFamily="18" charset="0"/>
              </a:rPr>
              <a:t> agent.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Fenugreek </a:t>
            </a:r>
            <a:r>
              <a:rPr lang="en-US" dirty="0">
                <a:latin typeface="Times New Roman" pitchFamily="18" charset="0"/>
                <a:cs typeface="Times New Roman" pitchFamily="18" charset="0"/>
              </a:rPr>
              <a:t>seeds contain a high proportion of mucilaginous </a:t>
            </a:r>
            <a:r>
              <a:rPr lang="en-US" dirty="0" err="1">
                <a:latin typeface="Times New Roman" pitchFamily="18" charset="0"/>
                <a:cs typeface="Times New Roman" pitchFamily="18" charset="0"/>
              </a:rPr>
              <a:t>fibre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which works </a:t>
            </a:r>
            <a:r>
              <a:rPr lang="en-US" dirty="0">
                <a:latin typeface="Times New Roman" pitchFamily="18" charset="0"/>
                <a:cs typeface="Times New Roman" pitchFamily="18" charset="0"/>
              </a:rPr>
              <a:t>as the dietary </a:t>
            </a:r>
            <a:r>
              <a:rPr lang="en-US" dirty="0" err="1">
                <a:latin typeface="Times New Roman" pitchFamily="18" charset="0"/>
                <a:cs typeface="Times New Roman" pitchFamily="18" charset="0"/>
              </a:rPr>
              <a:t>fibres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addition, </a:t>
            </a:r>
            <a:r>
              <a:rPr lang="en-US" dirty="0" err="1" smtClean="0">
                <a:latin typeface="Times New Roman" pitchFamily="18" charset="0"/>
                <a:cs typeface="Times New Roman" pitchFamily="18" charset="0"/>
              </a:rPr>
              <a:t>hypocholesterolaemic</a:t>
            </a:r>
            <a:r>
              <a:rPr lang="en-US" dirty="0" smtClean="0">
                <a:latin typeface="Times New Roman" pitchFamily="18" charset="0"/>
                <a:cs typeface="Times New Roman" pitchFamily="18" charset="0"/>
              </a:rPr>
              <a:t> action </a:t>
            </a:r>
            <a:r>
              <a:rPr lang="en-US" dirty="0">
                <a:latin typeface="Times New Roman" pitchFamily="18" charset="0"/>
                <a:cs typeface="Times New Roman" pitchFamily="18" charset="0"/>
              </a:rPr>
              <a:t>has been documented for fenugreek.</a:t>
            </a:r>
          </a:p>
          <a:p>
            <a:endParaRPr lang="en-US" dirty="0"/>
          </a:p>
        </p:txBody>
      </p:sp>
    </p:spTree>
    <p:extLst>
      <p:ext uri="{BB962C8B-B14F-4D97-AF65-F5344CB8AC3E}">
        <p14:creationId xmlns:p14="http://schemas.microsoft.com/office/powerpoint/2010/main" xmlns="" val="956171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995672"/>
          </a:xfrm>
        </p:spPr>
        <p:txBody>
          <a:bodyPr>
            <a:normAutofit fontScale="92500" lnSpcReduction="10000"/>
          </a:bodyPr>
          <a:lstStyle/>
          <a:p>
            <a:pPr algn="just"/>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 wider context, there is a growing demand for </a:t>
            </a:r>
            <a:r>
              <a:rPr lang="en-US" dirty="0" smtClean="0">
                <a:latin typeface="Times New Roman" pitchFamily="18" charset="0"/>
                <a:cs typeface="Times New Roman" pitchFamily="18" charset="0"/>
              </a:rPr>
              <a:t>plant based medicines</a:t>
            </a:r>
            <a:r>
              <a:rPr lang="en-US" dirty="0">
                <a:latin typeface="Times New Roman" pitchFamily="18" charset="0"/>
                <a:cs typeface="Times New Roman" pitchFamily="18" charset="0"/>
              </a:rPr>
              <a:t>, health products, pharmaceuticals, </a:t>
            </a:r>
            <a:r>
              <a:rPr lang="en-US" dirty="0" smtClean="0">
                <a:latin typeface="Times New Roman" pitchFamily="18" charset="0"/>
                <a:cs typeface="Times New Roman" pitchFamily="18" charset="0"/>
              </a:rPr>
              <a:t>food supplements</a:t>
            </a:r>
            <a:r>
              <a:rPr lang="en-US" dirty="0">
                <a:latin typeface="Times New Roman" pitchFamily="18" charset="0"/>
                <a:cs typeface="Times New Roman" pitchFamily="18" charset="0"/>
              </a:rPr>
              <a:t>, cosmetics, etc., in the national </a:t>
            </a:r>
            <a:r>
              <a:rPr lang="en-US" dirty="0" smtClean="0">
                <a:latin typeface="Times New Roman" pitchFamily="18" charset="0"/>
                <a:cs typeface="Times New Roman" pitchFamily="18" charset="0"/>
              </a:rPr>
              <a:t>and international markets.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Global </a:t>
            </a:r>
            <a:r>
              <a:rPr lang="en-US" dirty="0">
                <a:latin typeface="Times New Roman" pitchFamily="18" charset="0"/>
                <a:cs typeface="Times New Roman" pitchFamily="18" charset="0"/>
              </a:rPr>
              <a:t>demand for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ingredients will </a:t>
            </a:r>
            <a:r>
              <a:rPr lang="en-US" dirty="0">
                <a:latin typeface="Times New Roman" pitchFamily="18" charset="0"/>
                <a:cs typeface="Times New Roman" pitchFamily="18" charset="0"/>
              </a:rPr>
              <a:t>grow 5.8% annually through 2010. Best </a:t>
            </a:r>
            <a:r>
              <a:rPr lang="en-US" dirty="0" smtClean="0">
                <a:latin typeface="Times New Roman" pitchFamily="18" charset="0"/>
                <a:cs typeface="Times New Roman" pitchFamily="18" charset="0"/>
              </a:rPr>
              <a:t>prospects include </a:t>
            </a:r>
            <a:r>
              <a:rPr lang="en-US" dirty="0">
                <a:latin typeface="Times New Roman" pitchFamily="18" charset="0"/>
                <a:cs typeface="Times New Roman" pitchFamily="18" charset="0"/>
              </a:rPr>
              <a:t>probiotics, soy additives, lycopene, lutein, </a:t>
            </a:r>
            <a:r>
              <a:rPr lang="en-US" dirty="0" smtClean="0">
                <a:latin typeface="Times New Roman" pitchFamily="18" charset="0"/>
                <a:cs typeface="Times New Roman" pitchFamily="18" charset="0"/>
              </a:rPr>
              <a:t>sterol based additives</a:t>
            </a:r>
            <a:r>
              <a:rPr lang="en-US" dirty="0">
                <a:latin typeface="Times New Roman" pitchFamily="18" charset="0"/>
                <a:cs typeface="Times New Roman" pitchFamily="18" charset="0"/>
              </a:rPr>
              <a:t>, green tea, </a:t>
            </a:r>
            <a:r>
              <a:rPr lang="en-US" dirty="0" smtClean="0">
                <a:latin typeface="Times New Roman" pitchFamily="18" charset="0"/>
                <a:cs typeface="Times New Roman" pitchFamily="18" charset="0"/>
              </a:rPr>
              <a:t>glucosamine.</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China </a:t>
            </a:r>
            <a:r>
              <a:rPr lang="en-US" dirty="0">
                <a:latin typeface="Times New Roman" pitchFamily="18" charset="0"/>
                <a:cs typeface="Times New Roman" pitchFamily="18" charset="0"/>
              </a:rPr>
              <a:t>and India will be the fastest </a:t>
            </a:r>
            <a:r>
              <a:rPr lang="en-US" dirty="0" smtClean="0">
                <a:latin typeface="Times New Roman" pitchFamily="18" charset="0"/>
                <a:cs typeface="Times New Roman" pitchFamily="18" charset="0"/>
              </a:rPr>
              <a:t>growing markets</a:t>
            </a:r>
            <a:r>
              <a:rPr lang="en-US" dirty="0">
                <a:latin typeface="Times New Roman" pitchFamily="18" charset="0"/>
                <a:cs typeface="Times New Roman" pitchFamily="18" charset="0"/>
              </a:rPr>
              <a:t>, while the US will remain the largest. This </a:t>
            </a:r>
            <a:r>
              <a:rPr lang="en-US" dirty="0" smtClean="0">
                <a:latin typeface="Times New Roman" pitchFamily="18" charset="0"/>
                <a:cs typeface="Times New Roman" pitchFamily="18" charset="0"/>
              </a:rPr>
              <a:t>study analyses </a:t>
            </a:r>
            <a:r>
              <a:rPr lang="en-US" dirty="0">
                <a:latin typeface="Times New Roman" pitchFamily="18" charset="0"/>
                <a:cs typeface="Times New Roman" pitchFamily="18" charset="0"/>
              </a:rPr>
              <a:t>the 11.7 billion dollars world </a:t>
            </a:r>
            <a:r>
              <a:rPr lang="en-US" dirty="0" err="1">
                <a:latin typeface="Times New Roman" pitchFamily="18" charset="0"/>
                <a:cs typeface="Times New Roman" pitchFamily="18" charset="0"/>
              </a:rPr>
              <a:t>nutraceutical</a:t>
            </a:r>
            <a:r>
              <a:rPr lang="en-US" dirty="0">
                <a:latin typeface="Times New Roman" pitchFamily="18" charset="0"/>
                <a:cs typeface="Times New Roman" pitchFamily="18" charset="0"/>
              </a:rPr>
              <a:t> industry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Market scenario of </a:t>
            </a:r>
            <a:r>
              <a:rPr lang="en-US" sz="4000" dirty="0" err="1" smtClean="0">
                <a:latin typeface="Times New Roman" pitchFamily="18" charset="0"/>
                <a:cs typeface="Times New Roman" pitchFamily="18" charset="0"/>
              </a:rPr>
              <a:t>nutraceuticals</a:t>
            </a:r>
            <a:r>
              <a:rPr lang="en-US" dirty="0"/>
              <a:t/>
            </a:r>
            <a:br>
              <a:rPr lang="en-US" dirty="0"/>
            </a:br>
            <a:endParaRPr lang="en-US" dirty="0"/>
          </a:p>
        </p:txBody>
      </p:sp>
    </p:spTree>
    <p:extLst>
      <p:ext uri="{BB962C8B-B14F-4D97-AF65-F5344CB8AC3E}">
        <p14:creationId xmlns:p14="http://schemas.microsoft.com/office/powerpoint/2010/main" xmlns="" val="12922760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is one huge business opportunity awaiting the Indian pharmaceutical industry in the coming years. </a:t>
            </a:r>
          </a:p>
          <a:p>
            <a:pPr algn="just"/>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At least a dozen large companies currently produce and market </a:t>
            </a:r>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today. </a:t>
            </a:r>
          </a:p>
          <a:p>
            <a:endParaRPr lang="en-US" dirty="0" smtClean="0"/>
          </a:p>
          <a:p>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xmlns="" val="283782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562600"/>
          </a:xfrm>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According to an industry estimate, the </a:t>
            </a:r>
            <a:r>
              <a:rPr lang="en-US" dirty="0" smtClean="0">
                <a:latin typeface="Times New Roman" pitchFamily="18" charset="0"/>
                <a:cs typeface="Times New Roman" pitchFamily="18" charset="0"/>
              </a:rPr>
              <a:t>current </a:t>
            </a:r>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market in India is about </a:t>
            </a:r>
            <a:r>
              <a:rPr lang="en-US" dirty="0" err="1">
                <a:latin typeface="Times New Roman" pitchFamily="18" charset="0"/>
                <a:cs typeface="Times New Roman" pitchFamily="18" charset="0"/>
              </a:rPr>
              <a:t>Rs</a:t>
            </a:r>
            <a:r>
              <a:rPr lang="en-US" dirty="0">
                <a:latin typeface="Times New Roman" pitchFamily="18" charset="0"/>
                <a:cs typeface="Times New Roman" pitchFamily="18" charset="0"/>
              </a:rPr>
              <a:t>. 1,600 </a:t>
            </a:r>
            <a:r>
              <a:rPr lang="en-US" dirty="0" err="1" smtClean="0">
                <a:latin typeface="Times New Roman" pitchFamily="18" charset="0"/>
                <a:cs typeface="Times New Roman" pitchFamily="18" charset="0"/>
              </a:rPr>
              <a:t>crore</a:t>
            </a:r>
            <a:r>
              <a:rPr lang="en-US" dirty="0" smtClean="0">
                <a:latin typeface="Times New Roman" pitchFamily="18" charset="0"/>
                <a:cs typeface="Times New Roman" pitchFamily="18" charset="0"/>
              </a:rPr>
              <a:t> with </a:t>
            </a:r>
            <a:r>
              <a:rPr lang="en-US" dirty="0">
                <a:latin typeface="Times New Roman" pitchFamily="18" charset="0"/>
                <a:cs typeface="Times New Roman" pitchFamily="18" charset="0"/>
              </a:rPr>
              <a:t>an annual growth rate of 25</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explosive </a:t>
            </a:r>
            <a:r>
              <a:rPr lang="en-US" dirty="0" smtClean="0">
                <a:latin typeface="Times New Roman" pitchFamily="18" charset="0"/>
                <a:cs typeface="Times New Roman" pitchFamily="18" charset="0"/>
              </a:rPr>
              <a:t>growth, research </a:t>
            </a:r>
            <a:r>
              <a:rPr lang="en-US" dirty="0">
                <a:latin typeface="Times New Roman" pitchFamily="18" charset="0"/>
                <a:cs typeface="Times New Roman" pitchFamily="18" charset="0"/>
              </a:rPr>
              <a:t>and developments, lack of </a:t>
            </a:r>
            <a:r>
              <a:rPr lang="en-US" dirty="0" smtClean="0">
                <a:latin typeface="Times New Roman" pitchFamily="18" charset="0"/>
                <a:cs typeface="Times New Roman" pitchFamily="18" charset="0"/>
              </a:rPr>
              <a:t>standards, </a:t>
            </a:r>
            <a:r>
              <a:rPr lang="en-US" dirty="0">
                <a:latin typeface="Times New Roman" pitchFamily="18" charset="0"/>
                <a:cs typeface="Times New Roman" pitchFamily="18" charset="0"/>
              </a:rPr>
              <a:t>quality assurance and regulation will play a vital </a:t>
            </a:r>
            <a:r>
              <a:rPr lang="en-US" dirty="0" smtClean="0">
                <a:latin typeface="Times New Roman" pitchFamily="18" charset="0"/>
                <a:cs typeface="Times New Roman" pitchFamily="18" charset="0"/>
              </a:rPr>
              <a:t>role in </a:t>
            </a:r>
            <a:r>
              <a:rPr lang="en-US" dirty="0">
                <a:latin typeface="Times New Roman" pitchFamily="18" charset="0"/>
                <a:cs typeface="Times New Roman" pitchFamily="18" charset="0"/>
              </a:rPr>
              <a:t>its success or failure.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5495949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latin typeface="Times New Roman" pitchFamily="18" charset="0"/>
                <a:cs typeface="Times New Roman" pitchFamily="18" charset="0"/>
              </a:rPr>
              <a:t>Nutrients, herbals and dietary supplements are major constituents of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which make them instrumental in maintaining health, act against various disease conditions and thus promote the quality of life.</a:t>
            </a:r>
          </a:p>
          <a:p>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are found in a mosaic of products emerging from (a) the food industry, (b) the herbal and dietary supplement market, (c) pharmaceutical industry and (d) the newly merge pharmaceutical/agribusiness/ nutrition conglomerates.</a:t>
            </a:r>
          </a:p>
          <a:p>
            <a:endParaRPr lang="en-US" dirty="0"/>
          </a:p>
        </p:txBody>
      </p:sp>
    </p:spTree>
    <p:extLst>
      <p:ext uri="{BB962C8B-B14F-4D97-AF65-F5344CB8AC3E}">
        <p14:creationId xmlns:p14="http://schemas.microsoft.com/office/powerpoint/2010/main" xmlns="" val="3839948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latin typeface="Times New Roman" pitchFamily="18" charset="0"/>
                <a:cs typeface="Times New Roman" pitchFamily="18" charset="0"/>
              </a:rPr>
              <a:t>The Greek physician Hippocrates, often known as the     </a:t>
            </a:r>
          </a:p>
          <a:p>
            <a:pPr marL="109728" indent="0">
              <a:buNone/>
            </a:pPr>
            <a:r>
              <a:rPr lang="en-US" b="1"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“Father of medicine”.</a:t>
            </a:r>
          </a:p>
          <a:p>
            <a:endParaRPr lang="en-US" b="1" dirty="0" smtClean="0">
              <a:solidFill>
                <a:srgbClr val="FF0000"/>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Philosophy behind is:</a:t>
            </a:r>
          </a:p>
          <a:p>
            <a:endParaRPr lang="en-US" dirty="0">
              <a:latin typeface="Times New Roman" pitchFamily="18" charset="0"/>
              <a:cs typeface="Times New Roman" pitchFamily="18" charset="0"/>
            </a:endParaRPr>
          </a:p>
          <a:p>
            <a:pPr marL="109728" indent="0">
              <a:buNone/>
            </a:pPr>
            <a:r>
              <a:rPr lang="en-US" b="1" dirty="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“Focus on Prevention</a:t>
            </a:r>
            <a:r>
              <a:rPr lang="en-US" b="1" dirty="0" smtClean="0">
                <a:solidFill>
                  <a:srgbClr val="002060"/>
                </a:solidFill>
                <a:latin typeface="Times New Roman" pitchFamily="18" charset="0"/>
                <a:cs typeface="Times New Roman" pitchFamily="18" charset="0"/>
              </a:rPr>
              <a:t>”</a:t>
            </a:r>
            <a:endParaRPr lang="en-US" b="1" dirty="0">
              <a:solidFill>
                <a:srgbClr val="002060"/>
              </a:solidFill>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History</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527000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5071872"/>
          </a:xfrm>
        </p:spPr>
        <p:txBody>
          <a:bodyPr>
            <a:normAutofit/>
          </a:bodyPr>
          <a:lstStyle/>
          <a:p>
            <a:pPr algn="just"/>
            <a:r>
              <a:rPr lang="en-US" dirty="0" smtClean="0"/>
              <a:t>I</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connection with the regulatory aspect, the main </a:t>
            </a:r>
            <a:r>
              <a:rPr lang="en-US" dirty="0" smtClean="0">
                <a:latin typeface="Times New Roman" pitchFamily="18" charset="0"/>
                <a:cs typeface="Times New Roman" pitchFamily="18" charset="0"/>
              </a:rPr>
              <a:t>hurdle appears </a:t>
            </a:r>
            <a:r>
              <a:rPr lang="en-US" dirty="0">
                <a:latin typeface="Times New Roman" pitchFamily="18" charset="0"/>
                <a:cs typeface="Times New Roman" pitchFamily="18" charset="0"/>
              </a:rPr>
              <a:t>to be at the level of quality and claim </a:t>
            </a:r>
            <a:r>
              <a:rPr lang="en-US" dirty="0" smtClean="0">
                <a:latin typeface="Times New Roman" pitchFamily="18" charset="0"/>
                <a:cs typeface="Times New Roman" pitchFamily="18" charset="0"/>
              </a:rPr>
              <a:t>parameters.</a:t>
            </a:r>
          </a:p>
          <a:p>
            <a:pPr algn="just"/>
            <a:endParaRPr lang="en-US" dirty="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Ayurvedic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Unani</a:t>
            </a:r>
            <a:r>
              <a:rPr lang="en-US" dirty="0">
                <a:latin typeface="Times New Roman" pitchFamily="18" charset="0"/>
                <a:cs typeface="Times New Roman" pitchFamily="18" charset="0"/>
              </a:rPr>
              <a:t> medicines are </a:t>
            </a:r>
            <a:r>
              <a:rPr lang="en-US" dirty="0" err="1" smtClean="0">
                <a:latin typeface="Times New Roman" pitchFamily="18" charset="0"/>
                <a:cs typeface="Times New Roman" pitchFamily="18" charset="0"/>
              </a:rPr>
              <a:t>herbo</a:t>
            </a:r>
            <a:r>
              <a:rPr lang="en-US" dirty="0" smtClean="0">
                <a:latin typeface="Times New Roman" pitchFamily="18" charset="0"/>
                <a:cs typeface="Times New Roman" pitchFamily="18" charset="0"/>
              </a:rPr>
              <a:t>-mineral based</a:t>
            </a:r>
            <a:r>
              <a:rPr lang="en-US" dirty="0">
                <a:latin typeface="Times New Roman" pitchFamily="18" charset="0"/>
                <a:cs typeface="Times New Roman" pitchFamily="18" charset="0"/>
              </a:rPr>
              <a:t>. Modern medicine has certain parameters </a:t>
            </a:r>
            <a:r>
              <a:rPr lang="en-US" dirty="0" smtClean="0">
                <a:latin typeface="Times New Roman" pitchFamily="18" charset="0"/>
                <a:cs typeface="Times New Roman" pitchFamily="18" charset="0"/>
              </a:rPr>
              <a:t>related to </a:t>
            </a:r>
            <a:r>
              <a:rPr lang="en-US" dirty="0">
                <a:latin typeface="Times New Roman" pitchFamily="18" charset="0"/>
                <a:cs typeface="Times New Roman" pitchFamily="18" charset="0"/>
              </a:rPr>
              <a:t>drug discovery but these parameters are </a:t>
            </a:r>
            <a:r>
              <a:rPr lang="en-US" dirty="0" smtClean="0">
                <a:latin typeface="Times New Roman" pitchFamily="18" charset="0"/>
                <a:cs typeface="Times New Roman" pitchFamily="18" charset="0"/>
              </a:rPr>
              <a:t>unreasonable to </a:t>
            </a:r>
            <a:r>
              <a:rPr lang="en-US" dirty="0">
                <a:latin typeface="Times New Roman" pitchFamily="18" charset="0"/>
                <a:cs typeface="Times New Roman" pitchFamily="18" charset="0"/>
              </a:rPr>
              <a:t>validate </a:t>
            </a:r>
            <a:r>
              <a:rPr lang="en-US" dirty="0" err="1">
                <a:latin typeface="Times New Roman" pitchFamily="18" charset="0"/>
                <a:cs typeface="Times New Roman" pitchFamily="18" charset="0"/>
              </a:rPr>
              <a:t>nutraceuticals</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Regulatory Obstacles</a:t>
            </a:r>
            <a:r>
              <a:rPr lang="en-US" dirty="0"/>
              <a:t/>
            </a:r>
            <a:br>
              <a:rPr lang="en-US" dirty="0"/>
            </a:br>
            <a:endParaRPr lang="en-US" dirty="0"/>
          </a:p>
        </p:txBody>
      </p:sp>
    </p:spTree>
    <p:extLst>
      <p:ext uri="{BB962C8B-B14F-4D97-AF65-F5344CB8AC3E}">
        <p14:creationId xmlns:p14="http://schemas.microsoft.com/office/powerpoint/2010/main" xmlns="" val="1611260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Moreover, marketability of medicinal plants and their products in the country is today unorganized due to several problems. </a:t>
            </a:r>
          </a:p>
          <a:p>
            <a:pPr marL="109728" indent="0" algn="just">
              <a:buNone/>
            </a:pP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Current </a:t>
            </a:r>
            <a:r>
              <a:rPr lang="en-US" dirty="0">
                <a:latin typeface="Times New Roman" pitchFamily="18" charset="0"/>
                <a:cs typeface="Times New Roman" pitchFamily="18" charset="0"/>
              </a:rPr>
              <a:t>practices of harvesting are unsustainable and many studies have highlighted depletion of resource base. The guidelines should, therefore, be similar to regulatory requirements for Ayurveda, Siddha, </a:t>
            </a:r>
            <a:r>
              <a:rPr lang="en-US" dirty="0" err="1">
                <a:latin typeface="Times New Roman" pitchFamily="18" charset="0"/>
                <a:cs typeface="Times New Roman" pitchFamily="18" charset="0"/>
              </a:rPr>
              <a:t>Unani</a:t>
            </a:r>
            <a:r>
              <a:rPr lang="en-US" dirty="0">
                <a:latin typeface="Times New Roman" pitchFamily="18" charset="0"/>
                <a:cs typeface="Times New Roman" pitchFamily="18" charset="0"/>
              </a:rPr>
              <a:t> or Homeopathy.</a:t>
            </a:r>
          </a:p>
          <a:p>
            <a:endParaRPr lang="en-US" dirty="0"/>
          </a:p>
        </p:txBody>
      </p:sp>
    </p:spTree>
    <p:extLst>
      <p:ext uri="{BB962C8B-B14F-4D97-AF65-F5344CB8AC3E}">
        <p14:creationId xmlns:p14="http://schemas.microsoft.com/office/powerpoint/2010/main" xmlns="" val="4211182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5071872"/>
          </a:xfrm>
        </p:spPr>
        <p:txBody>
          <a:bodyPr>
            <a:normAutofit fontScale="92500"/>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regulatory body should classify the products as purely</a:t>
            </a:r>
          </a:p>
          <a:p>
            <a:pPr marL="109728" indent="0" algn="just">
              <a:buNone/>
            </a:pPr>
            <a:r>
              <a:rPr lang="en-US" dirty="0" smtClean="0">
                <a:latin typeface="Times New Roman" pitchFamily="18" charset="0"/>
                <a:cs typeface="Times New Roman" pitchFamily="18" charset="0"/>
              </a:rPr>
              <a:t>  herbal</a:t>
            </a:r>
            <a:r>
              <a:rPr lang="en-US" dirty="0">
                <a:latin typeface="Times New Roman" pitchFamily="18" charset="0"/>
                <a:cs typeface="Times New Roman" pitchFamily="18" charset="0"/>
              </a:rPr>
              <a:t>, which should be endorsed through the PFA act and</a:t>
            </a:r>
          </a:p>
          <a:p>
            <a:pPr marL="109728" indent="0" algn="just">
              <a:buNone/>
            </a:pPr>
            <a:r>
              <a:rPr lang="en-US" dirty="0" smtClean="0">
                <a:latin typeface="Times New Roman" pitchFamily="18" charset="0"/>
                <a:cs typeface="Times New Roman" pitchFamily="18" charset="0"/>
              </a:rPr>
              <a:t>  formulations </a:t>
            </a:r>
            <a:r>
              <a:rPr lang="en-US" dirty="0">
                <a:latin typeface="Times New Roman" pitchFamily="18" charset="0"/>
                <a:cs typeface="Times New Roman" pitchFamily="18" charset="0"/>
              </a:rPr>
              <a:t>containing minerals and vitamins </a:t>
            </a:r>
            <a:r>
              <a:rPr lang="en-US" dirty="0" smtClean="0">
                <a:latin typeface="Times New Roman" pitchFamily="18" charset="0"/>
                <a:cs typeface="Times New Roman" pitchFamily="18" charset="0"/>
              </a:rPr>
              <a:t>through the</a:t>
            </a:r>
          </a:p>
          <a:p>
            <a:pPr marL="109728"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drug </a:t>
            </a:r>
            <a:r>
              <a:rPr lang="en-US" dirty="0">
                <a:latin typeface="Times New Roman" pitchFamily="18" charset="0"/>
                <a:cs typeface="Times New Roman" pitchFamily="18" charset="0"/>
              </a:rPr>
              <a:t>authorities.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the GMP parameters </a:t>
            </a:r>
            <a:r>
              <a:rPr lang="en-US" dirty="0" smtClean="0">
                <a:latin typeface="Times New Roman" pitchFamily="18" charset="0"/>
                <a:cs typeface="Times New Roman" pitchFamily="18" charset="0"/>
              </a:rPr>
              <a:t>applicable to </a:t>
            </a:r>
            <a:r>
              <a:rPr lang="en-US" dirty="0" err="1" smtClean="0">
                <a:latin typeface="Times New Roman" pitchFamily="18" charset="0"/>
                <a:cs typeface="Times New Roman" pitchFamily="18" charset="0"/>
              </a:rPr>
              <a:t>ayurvedic</a:t>
            </a:r>
            <a:r>
              <a:rPr lang="en-US" dirty="0" smtClean="0">
                <a:latin typeface="Times New Roman" pitchFamily="18" charset="0"/>
                <a:cs typeface="Times New Roman" pitchFamily="18" charset="0"/>
              </a:rPr>
              <a:t> manufacturing </a:t>
            </a:r>
            <a:r>
              <a:rPr lang="en-US" dirty="0">
                <a:latin typeface="Times New Roman" pitchFamily="18" charset="0"/>
                <a:cs typeface="Times New Roman" pitchFamily="18" charset="0"/>
              </a:rPr>
              <a:t>units should be applicable </a:t>
            </a:r>
            <a:r>
              <a:rPr lang="en-US" dirty="0" smtClean="0">
                <a:latin typeface="Times New Roman" pitchFamily="18" charset="0"/>
                <a:cs typeface="Times New Roman" pitchFamily="18" charset="0"/>
              </a:rPr>
              <a:t>to </a:t>
            </a:r>
            <a:r>
              <a:rPr lang="en-US" dirty="0" err="1" smtClean="0">
                <a:latin typeface="Times New Roman" pitchFamily="18" charset="0"/>
                <a:cs typeface="Times New Roman" pitchFamily="18" charset="0"/>
              </a:rPr>
              <a:t>herbo</a:t>
            </a:r>
            <a:r>
              <a:rPr lang="en-US" dirty="0" smtClean="0">
                <a:latin typeface="Times New Roman" pitchFamily="18" charset="0"/>
                <a:cs typeface="Times New Roman" pitchFamily="18" charset="0"/>
              </a:rPr>
              <a:t>-mineral </a:t>
            </a:r>
            <a:r>
              <a:rPr lang="en-US" dirty="0">
                <a:latin typeface="Times New Roman" pitchFamily="18" charset="0"/>
                <a:cs typeface="Times New Roman" pitchFamily="18" charset="0"/>
              </a:rPr>
              <a:t>formulations.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magic remedy act </a:t>
            </a:r>
            <a:r>
              <a:rPr lang="en-US" dirty="0" smtClean="0">
                <a:latin typeface="Times New Roman" pitchFamily="18" charset="0"/>
                <a:cs typeface="Times New Roman" pitchFamily="18" charset="0"/>
              </a:rPr>
              <a:t>applied to </a:t>
            </a:r>
            <a:r>
              <a:rPr lang="en-US" dirty="0" err="1">
                <a:latin typeface="Times New Roman" pitchFamily="18" charset="0"/>
                <a:cs typeface="Times New Roman" pitchFamily="18" charset="0"/>
              </a:rPr>
              <a:t>Ayurvedic</a:t>
            </a:r>
            <a:r>
              <a:rPr lang="en-US" dirty="0">
                <a:latin typeface="Times New Roman" pitchFamily="18" charset="0"/>
                <a:cs typeface="Times New Roman" pitchFamily="18" charset="0"/>
              </a:rPr>
              <a:t> manufacturers should be </a:t>
            </a:r>
            <a:r>
              <a:rPr lang="en-US" dirty="0" smtClean="0">
                <a:latin typeface="Times New Roman" pitchFamily="18" charset="0"/>
                <a:cs typeface="Times New Roman" pitchFamily="18" charset="0"/>
              </a:rPr>
              <a:t> followed by </a:t>
            </a:r>
            <a:r>
              <a:rPr lang="en-US" dirty="0" err="1">
                <a:latin typeface="Times New Roman" pitchFamily="18" charset="0"/>
                <a:cs typeface="Times New Roman" pitchFamily="18" charset="0"/>
              </a:rPr>
              <a:t>nutraceutical</a:t>
            </a:r>
            <a:r>
              <a:rPr lang="en-US" dirty="0">
                <a:latin typeface="Times New Roman" pitchFamily="18" charset="0"/>
                <a:cs typeface="Times New Roman" pitchFamily="18" charset="0"/>
              </a:rPr>
              <a:t> manufacturers.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should be </a:t>
            </a:r>
            <a:r>
              <a:rPr lang="en-US" dirty="0" smtClean="0">
                <a:latin typeface="Times New Roman" pitchFamily="18" charset="0"/>
                <a:cs typeface="Times New Roman" pitchFamily="18" charset="0"/>
              </a:rPr>
              <a:t>allowed to </a:t>
            </a:r>
            <a:r>
              <a:rPr lang="en-US" dirty="0">
                <a:latin typeface="Times New Roman" pitchFamily="18" charset="0"/>
                <a:cs typeface="Times New Roman" pitchFamily="18" charset="0"/>
              </a:rPr>
              <a:t>insert printed material with information to </a:t>
            </a:r>
            <a:r>
              <a:rPr lang="en-US" dirty="0" smtClean="0">
                <a:latin typeface="Times New Roman" pitchFamily="18" charset="0"/>
                <a:cs typeface="Times New Roman" pitchFamily="18" charset="0"/>
              </a:rPr>
              <a:t>empower the </a:t>
            </a:r>
            <a:r>
              <a:rPr lang="en-US" dirty="0">
                <a:latin typeface="Times New Roman" pitchFamily="18" charset="0"/>
                <a:cs typeface="Times New Roman" pitchFamily="18" charset="0"/>
              </a:rPr>
              <a:t>user.</a:t>
            </a: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
            </a:r>
            <a:br>
              <a:rPr lang="en-US" dirty="0" smtClean="0"/>
            </a:br>
            <a:r>
              <a:rPr lang="en-US" dirty="0" smtClean="0">
                <a:latin typeface="Times New Roman" pitchFamily="18" charset="0"/>
                <a:cs typeface="Times New Roman" pitchFamily="18" charset="0"/>
              </a:rPr>
              <a:t>Standard and quality control</a:t>
            </a:r>
            <a:r>
              <a:rPr lang="en-US" dirty="0"/>
              <a:t/>
            </a:r>
            <a:br>
              <a:rPr lang="en-US" dirty="0"/>
            </a:br>
            <a:endParaRPr lang="en-US" dirty="0"/>
          </a:p>
        </p:txBody>
      </p:sp>
    </p:spTree>
    <p:extLst>
      <p:ext uri="{BB962C8B-B14F-4D97-AF65-F5344CB8AC3E}">
        <p14:creationId xmlns:p14="http://schemas.microsoft.com/office/powerpoint/2010/main" xmlns="" val="15009726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a:bodyPr>
          <a:lstStyle/>
          <a:p>
            <a:pPr algn="just"/>
            <a:r>
              <a:rPr lang="en-US" dirty="0" smtClean="0">
                <a:latin typeface="Times New Roman" pitchFamily="18" charset="0"/>
                <a:cs typeface="Times New Roman" pitchFamily="18" charset="0"/>
              </a:rPr>
              <a:t>Export </a:t>
            </a:r>
            <a:r>
              <a:rPr lang="en-US" dirty="0">
                <a:latin typeface="Times New Roman" pitchFamily="18" charset="0"/>
                <a:cs typeface="Times New Roman" pitchFamily="18" charset="0"/>
              </a:rPr>
              <a:t>opportunities of natural products are </a:t>
            </a:r>
            <a:r>
              <a:rPr lang="en-US" dirty="0" smtClean="0">
                <a:latin typeface="Times New Roman" pitchFamily="18" charset="0"/>
                <a:cs typeface="Times New Roman" pitchFamily="18" charset="0"/>
              </a:rPr>
              <a:t>tremendous, as </a:t>
            </a:r>
            <a:r>
              <a:rPr lang="en-US" dirty="0">
                <a:latin typeface="Times New Roman" pitchFamily="18" charset="0"/>
                <a:cs typeface="Times New Roman" pitchFamily="18" charset="0"/>
              </a:rPr>
              <a:t>the world market is looking towards natural sources </a:t>
            </a:r>
            <a:r>
              <a:rPr lang="en-US" dirty="0" smtClean="0">
                <a:latin typeface="Times New Roman" pitchFamily="18" charset="0"/>
                <a:cs typeface="Times New Roman" pitchFamily="18" charset="0"/>
              </a:rPr>
              <a:t>for the </a:t>
            </a:r>
            <a:r>
              <a:rPr lang="en-US" dirty="0">
                <a:latin typeface="Times New Roman" pitchFamily="18" charset="0"/>
                <a:cs typeface="Times New Roman" pitchFamily="18" charset="0"/>
              </a:rPr>
              <a:t>purposes of therapeutic use as well as nutritional </a:t>
            </a:r>
            <a:r>
              <a:rPr lang="en-US" dirty="0" smtClean="0">
                <a:latin typeface="Times New Roman" pitchFamily="18" charset="0"/>
                <a:cs typeface="Times New Roman" pitchFamily="18" charset="0"/>
              </a:rPr>
              <a:t>dietary</a:t>
            </a:r>
            <a:r>
              <a:rPr lang="en-US" dirty="0">
                <a:latin typeface="Times New Roman" pitchFamily="18" charset="0"/>
                <a:cs typeface="Times New Roman" pitchFamily="18" charset="0"/>
              </a:rPr>
              <a:t> supplements.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present accumulated knowledge </a:t>
            </a:r>
            <a:r>
              <a:rPr lang="en-US" dirty="0" smtClean="0">
                <a:latin typeface="Times New Roman" pitchFamily="18" charset="0"/>
                <a:cs typeface="Times New Roman" pitchFamily="18" charset="0"/>
              </a:rPr>
              <a:t>about </a:t>
            </a:r>
            <a:r>
              <a:rPr lang="en-US" dirty="0" err="1" smtClean="0">
                <a:latin typeface="Times New Roman" pitchFamily="18" charset="0"/>
                <a:cs typeface="Times New Roman" pitchFamily="18" charset="0"/>
              </a:rPr>
              <a:t>nutraceuticals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represents undoubtedly a great </a:t>
            </a:r>
            <a:r>
              <a:rPr lang="en-US" dirty="0" smtClean="0">
                <a:latin typeface="Times New Roman" pitchFamily="18" charset="0"/>
                <a:cs typeface="Times New Roman" pitchFamily="18" charset="0"/>
              </a:rPr>
              <a:t>challenge for </a:t>
            </a:r>
            <a:r>
              <a:rPr lang="en-US" dirty="0">
                <a:latin typeface="Times New Roman" pitchFamily="18" charset="0"/>
                <a:cs typeface="Times New Roman" pitchFamily="18" charset="0"/>
              </a:rPr>
              <a:t>nutritionists, physicians, food technologists and </a:t>
            </a:r>
            <a:r>
              <a:rPr lang="en-US" dirty="0" smtClean="0">
                <a:latin typeface="Times New Roman" pitchFamily="18" charset="0"/>
                <a:cs typeface="Times New Roman" pitchFamily="18" charset="0"/>
              </a:rPr>
              <a:t>food chemists.</a:t>
            </a:r>
          </a:p>
          <a:p>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latin typeface="Times New Roman" pitchFamily="18" charset="0"/>
                <a:cs typeface="Times New Roman" pitchFamily="18" charset="0"/>
              </a:rPr>
              <a:t>Emerging Scenario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4363260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Public </a:t>
            </a:r>
            <a:r>
              <a:rPr lang="en-US" dirty="0">
                <a:latin typeface="Times New Roman" pitchFamily="18" charset="0"/>
                <a:cs typeface="Times New Roman" pitchFamily="18" charset="0"/>
              </a:rPr>
              <a:t>health authorities consider prevention and treatment with </a:t>
            </a:r>
            <a:r>
              <a:rPr lang="en-US" dirty="0" err="1">
                <a:latin typeface="Times New Roman" pitchFamily="18" charset="0"/>
                <a:cs typeface="Times New Roman" pitchFamily="18" charset="0"/>
              </a:rPr>
              <a:t>nutraceuticals</a:t>
            </a:r>
            <a:r>
              <a:rPr lang="en-US" dirty="0">
                <a:latin typeface="Times New Roman" pitchFamily="18" charset="0"/>
                <a:cs typeface="Times New Roman" pitchFamily="18" charset="0"/>
              </a:rPr>
              <a:t> as a powerful instrument in maintaining health and to act against nutritionally induced acute and chronic diseases, thereby promoting optimal health and quality of life.</a:t>
            </a:r>
          </a:p>
          <a:p>
            <a:endParaRPr lang="en-US" dirty="0"/>
          </a:p>
        </p:txBody>
      </p:sp>
    </p:spTree>
    <p:extLst>
      <p:ext uri="{BB962C8B-B14F-4D97-AF65-F5344CB8AC3E}">
        <p14:creationId xmlns:p14="http://schemas.microsoft.com/office/powerpoint/2010/main" xmlns="" val="74568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9383</TotalTime>
  <Words>5169</Words>
  <Application>Microsoft Office PowerPoint</Application>
  <PresentationFormat>On-screen Show (4:3)</PresentationFormat>
  <Paragraphs>523</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Concourse</vt:lpstr>
      <vt:lpstr>Introduction to Nutraceuticals  and Cosmeceuticals </vt:lpstr>
      <vt:lpstr>Slide 2</vt:lpstr>
      <vt:lpstr>Introduction</vt:lpstr>
      <vt:lpstr>Slide 4</vt:lpstr>
      <vt:lpstr>Slide 5</vt:lpstr>
      <vt:lpstr>Concept of nutraceuticals</vt:lpstr>
      <vt:lpstr>Slide 7</vt:lpstr>
      <vt:lpstr>Slide 8</vt:lpstr>
      <vt:lpstr>               History</vt:lpstr>
      <vt:lpstr>Slide 10</vt:lpstr>
      <vt:lpstr>Slide 11</vt:lpstr>
      <vt:lpstr>Functional foods/Nutraceuticals</vt:lpstr>
      <vt:lpstr>Slide 13</vt:lpstr>
      <vt:lpstr>Slide 14</vt:lpstr>
      <vt:lpstr>Slide 15</vt:lpstr>
      <vt:lpstr>Slide 16</vt:lpstr>
      <vt:lpstr>Classification</vt:lpstr>
      <vt:lpstr>           Natural sources</vt:lpstr>
      <vt:lpstr>     On the basis of various disease                           conditions</vt:lpstr>
      <vt:lpstr>    Based on chemical groups</vt:lpstr>
      <vt:lpstr> Inorganic Mineral Supplements </vt:lpstr>
      <vt:lpstr>Slide 22</vt:lpstr>
      <vt:lpstr>Slide 23</vt:lpstr>
      <vt:lpstr>Slide 24</vt:lpstr>
      <vt:lpstr>Slide 25</vt:lpstr>
      <vt:lpstr>Vitamin Supplement</vt:lpstr>
      <vt:lpstr>Slide 27</vt:lpstr>
      <vt:lpstr>Slide 28</vt:lpstr>
      <vt:lpstr>Slide 29</vt:lpstr>
      <vt:lpstr>Slide 30</vt:lpstr>
      <vt:lpstr> Digestive Enzymes </vt:lpstr>
      <vt:lpstr>Slide 32</vt:lpstr>
      <vt:lpstr>Slide 33</vt:lpstr>
      <vt:lpstr>Probiotic</vt:lpstr>
      <vt:lpstr>Slide 35</vt:lpstr>
      <vt:lpstr>Slide 36</vt:lpstr>
      <vt:lpstr>Prebiotics</vt:lpstr>
      <vt:lpstr>Slide 38</vt:lpstr>
      <vt:lpstr>Slide 39</vt:lpstr>
      <vt:lpstr> Dietary Fibres </vt:lpstr>
      <vt:lpstr>Slide 41</vt:lpstr>
      <vt:lpstr>Slide 42</vt:lpstr>
      <vt:lpstr> Cereals and Grain </vt:lpstr>
      <vt:lpstr>Slide 44</vt:lpstr>
      <vt:lpstr> Health Drinks </vt:lpstr>
      <vt:lpstr>Slide 46</vt:lpstr>
      <vt:lpstr>Antioxidants</vt:lpstr>
      <vt:lpstr>Slide 48</vt:lpstr>
      <vt:lpstr>Slide 49</vt:lpstr>
      <vt:lpstr>Slide 50</vt:lpstr>
      <vt:lpstr>Slide 51</vt:lpstr>
      <vt:lpstr>Slide 52</vt:lpstr>
      <vt:lpstr> Polyunsaturated Fatty Acids </vt:lpstr>
      <vt:lpstr>Slide 54</vt:lpstr>
      <vt:lpstr> Herbs as Functional Foods </vt:lpstr>
      <vt:lpstr>Slide 56</vt:lpstr>
      <vt:lpstr> Flax seeds </vt:lpstr>
      <vt:lpstr>Slide 58</vt:lpstr>
      <vt:lpstr>Slide 59</vt:lpstr>
      <vt:lpstr>Ginkgo biloba</vt:lpstr>
      <vt:lpstr>Slide 61</vt:lpstr>
      <vt:lpstr>Spirulina</vt:lpstr>
      <vt:lpstr>Slide 63</vt:lpstr>
      <vt:lpstr>Ginseng</vt:lpstr>
      <vt:lpstr>Slide 65</vt:lpstr>
      <vt:lpstr>Garlic</vt:lpstr>
      <vt:lpstr>Slide 67</vt:lpstr>
      <vt:lpstr>Slide 68</vt:lpstr>
      <vt:lpstr>Tea catechins</vt:lpstr>
      <vt:lpstr>Slide 70</vt:lpstr>
      <vt:lpstr>Slide 71</vt:lpstr>
      <vt:lpstr>Citrus limonoids</vt:lpstr>
      <vt:lpstr>Slide 73</vt:lpstr>
      <vt:lpstr>Soya products</vt:lpstr>
      <vt:lpstr>Slide 75</vt:lpstr>
      <vt:lpstr>Slide 76</vt:lpstr>
      <vt:lpstr>Momordica charantia</vt:lpstr>
      <vt:lpstr> Tomato lycopenes </vt:lpstr>
      <vt:lpstr>Slide 79</vt:lpstr>
      <vt:lpstr> Turmeric curcuminoids </vt:lpstr>
      <vt:lpstr>Slide 81</vt:lpstr>
      <vt:lpstr> Black cohosh </vt:lpstr>
      <vt:lpstr>Slide 83</vt:lpstr>
      <vt:lpstr> Fenugreek </vt:lpstr>
      <vt:lpstr>Slide 85</vt:lpstr>
      <vt:lpstr> Market scenario of nutraceuticals </vt:lpstr>
      <vt:lpstr>Slide 87</vt:lpstr>
      <vt:lpstr>Slide 88</vt:lpstr>
      <vt:lpstr>Slide 89</vt:lpstr>
      <vt:lpstr> Regulatory Obstacles </vt:lpstr>
      <vt:lpstr>Slide 91</vt:lpstr>
      <vt:lpstr> Standard and quality control </vt:lpstr>
      <vt:lpstr>Emerging Scenario</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Nutraceuticals  and Cosmeceuticals</dc:title>
  <dc:creator>atif</dc:creator>
  <cp:lastModifiedBy>Shmed</cp:lastModifiedBy>
  <cp:revision>60</cp:revision>
  <dcterms:created xsi:type="dcterms:W3CDTF">2017-10-04T21:40:17Z</dcterms:created>
  <dcterms:modified xsi:type="dcterms:W3CDTF">2020-05-20T11:00:40Z</dcterms:modified>
</cp:coreProperties>
</file>